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69" r:id="rId2"/>
    <p:sldId id="284" r:id="rId3"/>
    <p:sldId id="285" r:id="rId4"/>
    <p:sldId id="266" r:id="rId5"/>
    <p:sldId id="271" r:id="rId6"/>
    <p:sldId id="272" r:id="rId7"/>
    <p:sldId id="273" r:id="rId8"/>
    <p:sldId id="274" r:id="rId9"/>
    <p:sldId id="275" r:id="rId10"/>
    <p:sldId id="276" r:id="rId11"/>
    <p:sldId id="277" r:id="rId12"/>
    <p:sldId id="280" r:id="rId13"/>
    <p:sldId id="281" r:id="rId14"/>
    <p:sldId id="302" r:id="rId15"/>
    <p:sldId id="282" r:id="rId16"/>
    <p:sldId id="286" r:id="rId17"/>
    <p:sldId id="289" r:id="rId18"/>
    <p:sldId id="290" r:id="rId19"/>
    <p:sldId id="291" r:id="rId20"/>
    <p:sldId id="303" r:id="rId21"/>
    <p:sldId id="292" r:id="rId22"/>
    <p:sldId id="293" r:id="rId23"/>
    <p:sldId id="294" r:id="rId24"/>
    <p:sldId id="295" r:id="rId25"/>
    <p:sldId id="296" r:id="rId26"/>
    <p:sldId id="297" r:id="rId27"/>
    <p:sldId id="298" r:id="rId28"/>
    <p:sldId id="299" r:id="rId29"/>
    <p:sldId id="300" r:id="rId30"/>
    <p:sldId id="301"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9" autoAdjust="0"/>
    <p:restoredTop sz="84597" autoAdjust="0"/>
  </p:normalViewPr>
  <p:slideViewPr>
    <p:cSldViewPr>
      <p:cViewPr>
        <p:scale>
          <a:sx n="70" d="100"/>
          <a:sy n="70" d="100"/>
        </p:scale>
        <p:origin x="-1086" y="-5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A048E-E978-4EB5-995F-39726F5BD538}" type="datetimeFigureOut">
              <a:rPr lang="nl-NL" smtClean="0"/>
              <a:pPr/>
              <a:t>2-6-2013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A4650-244B-49D2-8DA4-1FFFF4431261}" type="slidenum">
              <a:rPr lang="nl-NL" smtClean="0"/>
              <a:pPr/>
              <a:t>‹nr.›</a:t>
            </a:fld>
            <a:endParaRPr lang="nl-NL"/>
          </a:p>
        </p:txBody>
      </p:sp>
    </p:spTree>
    <p:extLst>
      <p:ext uri="{BB962C8B-B14F-4D97-AF65-F5344CB8AC3E}">
        <p14:creationId xmlns:p14="http://schemas.microsoft.com/office/powerpoint/2010/main" val="26214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latin typeface="Arial" pitchFamily="34" charset="0"/>
                <a:cs typeface="Arial" pitchFamily="34" charset="0"/>
              </a:rPr>
              <a:t>-De liefdesdialoog is één van de belangrijkste kenmerken van de hoofse liefde.</a:t>
            </a:r>
            <a:r>
              <a:rPr lang="nl-NL" baseline="0" dirty="0" smtClean="0">
                <a:latin typeface="Arial" pitchFamily="34" charset="0"/>
                <a:cs typeface="Arial" pitchFamily="34" charset="0"/>
              </a:rPr>
              <a:t> Het stond in hoog aanzien om je  liefde duidelijk  te maken door middel van mooi geformuleerde woorden. Natuurlijk is de liefde die ze voelden ook belangrijk, maar het was nog mooier om die te uiten in een liefdesdialoog. </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latin typeface="Arial" pitchFamily="34" charset="0"/>
                <a:cs typeface="Arial" pitchFamily="34" charset="0"/>
              </a:rPr>
              <a:t>-In de bovenstaande passage uit de </a:t>
            </a:r>
            <a:r>
              <a:rPr lang="nl-NL" i="1" baseline="0" dirty="0" err="1" smtClean="0">
                <a:latin typeface="Arial" pitchFamily="34" charset="0"/>
                <a:cs typeface="Arial" pitchFamily="34" charset="0"/>
              </a:rPr>
              <a:t>Vergi</a:t>
            </a:r>
            <a:r>
              <a:rPr lang="nl-NL" baseline="0" dirty="0" smtClean="0">
                <a:latin typeface="Arial" pitchFamily="34" charset="0"/>
                <a:cs typeface="Arial" pitchFamily="34" charset="0"/>
              </a:rPr>
              <a:t> komt naar voren dat de afwezigheid van de ander, de geliefden ziek maakt. </a:t>
            </a:r>
            <a:endParaRPr lang="nl-NL" dirty="0" smtClean="0">
              <a:latin typeface="Arial" pitchFamily="34" charset="0"/>
              <a:cs typeface="Arial" pitchFamily="34" charset="0"/>
            </a:endParaRPr>
          </a:p>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latin typeface="Arial" pitchFamily="34" charset="0"/>
                <a:cs typeface="Arial" pitchFamily="34" charset="0"/>
              </a:rPr>
              <a:t>In de boomgaard bij het kasteel kwamen de meeste kasteelbewoners om zich te ontspannen. Het was ook een traditionele plaats voor amoureuze ontmoetingen. De boomgaard bij het kasteel werd daarom ook wel een ‘lusthof’ genoemd.</a:t>
            </a:r>
            <a:r>
              <a:rPr lang="nl-NL" dirty="0" smtClean="0">
                <a:latin typeface="Arial" pitchFamily="34" charset="0"/>
                <a:cs typeface="Arial" pitchFamily="34" charset="0"/>
              </a:rPr>
              <a:t> Deze</a:t>
            </a:r>
            <a:r>
              <a:rPr lang="nl-NL" baseline="0" dirty="0" smtClean="0">
                <a:latin typeface="Arial" pitchFamily="34" charset="0"/>
                <a:cs typeface="Arial" pitchFamily="34" charset="0"/>
              </a:rPr>
              <a:t> plaats speelt ook in de </a:t>
            </a:r>
            <a:r>
              <a:rPr lang="nl-NL" i="1" baseline="0" dirty="0" err="1" smtClean="0">
                <a:latin typeface="Arial" pitchFamily="34" charset="0"/>
                <a:cs typeface="Arial" pitchFamily="34" charset="0"/>
              </a:rPr>
              <a:t>Vergi</a:t>
            </a:r>
            <a:r>
              <a:rPr lang="nl-NL" baseline="0" dirty="0" smtClean="0">
                <a:latin typeface="Arial" pitchFamily="34" charset="0"/>
                <a:cs typeface="Arial" pitchFamily="34" charset="0"/>
              </a:rPr>
              <a:t> een grote rol. In de boomgaard kunnen ze in het geheim afspreken.</a:t>
            </a:r>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14</a:t>
            </a:fld>
            <a:endParaRPr lang="nl-NL"/>
          </a:p>
        </p:txBody>
      </p:sp>
    </p:spTree>
    <p:extLst>
      <p:ext uri="{BB962C8B-B14F-4D97-AF65-F5344CB8AC3E}">
        <p14:creationId xmlns:p14="http://schemas.microsoft.com/office/powerpoint/2010/main" val="1383460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buNone/>
            </a:pPr>
            <a:r>
              <a:rPr lang="nl-NL" dirty="0" smtClean="0">
                <a:latin typeface="Arial" pitchFamily="34" charset="0"/>
                <a:cs typeface="Arial" pitchFamily="34" charset="0"/>
              </a:rPr>
              <a:t>De edele vrouw wordt op een voetstuk geplaatst, terwijl er vrijwel niet met haar is gesproken. Alleen haar schoonheid en manier van doen wordt bewonderd.</a:t>
            </a:r>
          </a:p>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aseline="0" dirty="0" smtClean="0">
                <a:latin typeface="Arial" pitchFamily="34" charset="0"/>
                <a:cs typeface="Arial" pitchFamily="34" charset="0"/>
              </a:rPr>
              <a:t>-In de ridderliteratuur lees je hoe de ridder op het beslissende moment van de strijd nieuwe energie krijgt door de aanblik van zijn geliefde.</a:t>
            </a:r>
            <a:br>
              <a:rPr lang="nl-NL" baseline="0" dirty="0" smtClean="0">
                <a:latin typeface="Arial" pitchFamily="34" charset="0"/>
                <a:cs typeface="Arial" pitchFamily="34" charset="0"/>
              </a:rPr>
            </a:br>
            <a:r>
              <a:rPr lang="nl-NL" baseline="0" dirty="0" smtClean="0">
                <a:latin typeface="Arial" pitchFamily="34" charset="0"/>
                <a:cs typeface="Arial" pitchFamily="34" charset="0"/>
              </a:rPr>
              <a:t>-In de Arthurromans is beschreven hoe </a:t>
            </a:r>
            <a:r>
              <a:rPr lang="nl-NL" baseline="0" dirty="0" err="1" smtClean="0">
                <a:latin typeface="Arial" pitchFamily="34" charset="0"/>
                <a:cs typeface="Arial" pitchFamily="34" charset="0"/>
              </a:rPr>
              <a:t>Lancelot</a:t>
            </a:r>
            <a:r>
              <a:rPr lang="nl-NL" baseline="0" dirty="0" smtClean="0">
                <a:latin typeface="Arial" pitchFamily="34" charset="0"/>
                <a:cs typeface="Arial" pitchFamily="34" charset="0"/>
              </a:rPr>
              <a:t> een dappere ridder is geworden door zijn liefde voor koningin </a:t>
            </a:r>
            <a:r>
              <a:rPr lang="nl-NL" baseline="0" dirty="0" err="1" smtClean="0">
                <a:latin typeface="Arial" pitchFamily="34" charset="0"/>
                <a:cs typeface="Arial" pitchFamily="34" charset="0"/>
              </a:rPr>
              <a:t>Guinevere</a:t>
            </a:r>
            <a:r>
              <a:rPr lang="nl-NL" baseline="0" dirty="0" smtClean="0">
                <a:latin typeface="Arial" pitchFamily="34" charset="0"/>
                <a:cs typeface="Arial" pitchFamily="34" charset="0"/>
              </a:rPr>
              <a:t>. Ondanks zijn trouw aan koning Arthur, begint hij een relatie met </a:t>
            </a:r>
            <a:r>
              <a:rPr lang="nl-NL" baseline="0" dirty="0" err="1" smtClean="0">
                <a:latin typeface="Arial" pitchFamily="34" charset="0"/>
                <a:cs typeface="Arial" pitchFamily="34" charset="0"/>
              </a:rPr>
              <a:t>Guinevere</a:t>
            </a:r>
            <a:r>
              <a:rPr lang="nl-NL" baseline="0" dirty="0" smtClean="0">
                <a:latin typeface="Arial" pitchFamily="34" charset="0"/>
                <a:cs typeface="Arial" pitchFamily="34" charset="0"/>
              </a:rPr>
              <a:t>. </a:t>
            </a:r>
          </a:p>
          <a:p>
            <a:pPr marL="0" indent="0">
              <a:buFontTx/>
              <a:buNone/>
            </a:pPr>
            <a:r>
              <a:rPr lang="nl-NL" baseline="0" dirty="0" smtClean="0">
                <a:latin typeface="Arial" pitchFamily="34" charset="0"/>
                <a:cs typeface="Arial" pitchFamily="34" charset="0"/>
              </a:rPr>
              <a:t>-In het verhaal waar deze passage uitkomt, is </a:t>
            </a:r>
            <a:r>
              <a:rPr lang="nl-NL" baseline="0" dirty="0" err="1" smtClean="0">
                <a:latin typeface="Arial" pitchFamily="34" charset="0"/>
                <a:cs typeface="Arial" pitchFamily="34" charset="0"/>
              </a:rPr>
              <a:t>Lancelot</a:t>
            </a:r>
            <a:r>
              <a:rPr lang="nl-NL" baseline="0" dirty="0" smtClean="0">
                <a:latin typeface="Arial" pitchFamily="34" charset="0"/>
                <a:cs typeface="Arial" pitchFamily="34" charset="0"/>
              </a:rPr>
              <a:t> een duel aan het verliezen. Totdat hij wordt geroepen door een meisje die wil dat hij de koningin naast haar ziet staan. Als hij </a:t>
            </a:r>
            <a:r>
              <a:rPr lang="nl-NL" baseline="0" dirty="0" err="1" smtClean="0">
                <a:latin typeface="Arial" pitchFamily="34" charset="0"/>
                <a:cs typeface="Arial" pitchFamily="34" charset="0"/>
              </a:rPr>
              <a:t>Guinevere</a:t>
            </a:r>
            <a:r>
              <a:rPr lang="nl-NL" baseline="0" dirty="0" smtClean="0">
                <a:latin typeface="Arial" pitchFamily="34" charset="0"/>
                <a:cs typeface="Arial" pitchFamily="34" charset="0"/>
              </a:rPr>
              <a:t> eenmaal heeft gezien, wordt hij dapperder dan ooit. </a:t>
            </a:r>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2F2925A-4F55-4792-A3DC-BCE5044EA979}"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latin typeface="Arial" pitchFamily="34" charset="0"/>
                <a:cs typeface="Arial" pitchFamily="34" charset="0"/>
              </a:rPr>
              <a:t>-De veredelende kracht van de liefde: Voor</a:t>
            </a:r>
            <a:r>
              <a:rPr lang="nl-NL" baseline="0" dirty="0" smtClean="0">
                <a:latin typeface="Arial" pitchFamily="34" charset="0"/>
                <a:cs typeface="Arial" pitchFamily="34" charset="0"/>
              </a:rPr>
              <a:t> ridders was het gunstig om een geliefde te hebben, daardoor verworven ze nog meer sterkte en dapperheid. Omgekeerd geldt het ook; omdat de ridders dapper waren verworven ze de liefde van de </a:t>
            </a:r>
            <a:r>
              <a:rPr lang="nl-NL" baseline="0" dirty="0" err="1" smtClean="0">
                <a:latin typeface="Arial" pitchFamily="34" charset="0"/>
                <a:cs typeface="Arial" pitchFamily="34" charset="0"/>
              </a:rPr>
              <a:t>vrouwe</a:t>
            </a:r>
            <a:r>
              <a:rPr lang="nl-NL" baseline="0" dirty="0" smtClean="0">
                <a:latin typeface="Arial" pitchFamily="34" charset="0"/>
                <a:cs typeface="Arial" pitchFamily="34" charset="0"/>
              </a:rPr>
              <a:t>. </a:t>
            </a:r>
          </a:p>
          <a:p>
            <a:r>
              <a:rPr lang="nl-NL" baseline="0" dirty="0" smtClean="0">
                <a:latin typeface="Arial" pitchFamily="34" charset="0"/>
                <a:cs typeface="Arial" pitchFamily="34" charset="0"/>
              </a:rPr>
              <a:t>-In deze passage is te lezen hoe </a:t>
            </a:r>
            <a:r>
              <a:rPr lang="nl-NL" baseline="0" dirty="0" err="1" smtClean="0">
                <a:latin typeface="Arial" pitchFamily="34" charset="0"/>
                <a:cs typeface="Arial" pitchFamily="34" charset="0"/>
              </a:rPr>
              <a:t>Lancelot</a:t>
            </a:r>
            <a:r>
              <a:rPr lang="nl-NL" baseline="0" dirty="0" smtClean="0">
                <a:latin typeface="Arial" pitchFamily="34" charset="0"/>
                <a:cs typeface="Arial" pitchFamily="34" charset="0"/>
              </a:rPr>
              <a:t> </a:t>
            </a:r>
            <a:r>
              <a:rPr lang="nl-NL" baseline="0" dirty="0" err="1" smtClean="0">
                <a:latin typeface="Arial" pitchFamily="34" charset="0"/>
                <a:cs typeface="Arial" pitchFamily="34" charset="0"/>
              </a:rPr>
              <a:t>Guinevere</a:t>
            </a:r>
            <a:r>
              <a:rPr lang="nl-NL" baseline="0" dirty="0" smtClean="0">
                <a:latin typeface="Arial" pitchFamily="34" charset="0"/>
                <a:cs typeface="Arial" pitchFamily="34" charset="0"/>
              </a:rPr>
              <a:t> aanspreekt en haar vertelt dat hij dankzij haar een groot ridder is geworden. Hij wilde haar niet teleurstellen met nederlagen, dus vocht hij altijd door tot hij won.</a:t>
            </a:r>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20</a:t>
            </a:fld>
            <a:endParaRPr lang="nl-NL"/>
          </a:p>
        </p:txBody>
      </p:sp>
    </p:spTree>
    <p:extLst>
      <p:ext uri="{BB962C8B-B14F-4D97-AF65-F5344CB8AC3E}">
        <p14:creationId xmlns:p14="http://schemas.microsoft.com/office/powerpoint/2010/main" val="2734853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latin typeface="Arial" pitchFamily="34" charset="0"/>
                <a:cs typeface="Arial" pitchFamily="34" charset="0"/>
              </a:rPr>
              <a:t>De</a:t>
            </a:r>
            <a:r>
              <a:rPr lang="nl-NL" baseline="0" dirty="0" smtClean="0">
                <a:latin typeface="Arial" pitchFamily="34" charset="0"/>
                <a:cs typeface="Arial" pitchFamily="34" charset="0"/>
              </a:rPr>
              <a:t> wijze vrouw werd als antwoord gegeven in het boek ‘Int paradijs van Venus’. Men kiest vaak ten onrechte de eerste. </a:t>
            </a:r>
            <a:endParaRPr lang="nl-NL" dirty="0">
              <a:latin typeface="Arial" pitchFamily="34" charset="0"/>
              <a:cs typeface="Arial" pitchFamily="34" charset="0"/>
            </a:endParaRPr>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28</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29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2F2925A-4F55-4792-A3DC-BCE5044EA979}"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latin typeface="Arial" pitchFamily="34" charset="0"/>
                <a:cs typeface="Arial" pitchFamily="34" charset="0"/>
              </a:rPr>
              <a:t>In</a:t>
            </a:r>
            <a:r>
              <a:rPr lang="nl-NL" baseline="0" dirty="0" smtClean="0">
                <a:latin typeface="Arial" pitchFamily="34" charset="0"/>
                <a:cs typeface="Arial" pitchFamily="34" charset="0"/>
              </a:rPr>
              <a:t> de tekst komt 23 keer het woord ‘minne’ voor als zelfstandig naamwoord, in de betekenis van ‘de liefde’. ‘Minne’ als werkwoordsvorm van ‘liefhebben’ komt ook </a:t>
            </a:r>
            <a:r>
              <a:rPr lang="nl-NL" baseline="0" dirty="0" smtClean="0">
                <a:latin typeface="Arial" pitchFamily="34" charset="0"/>
                <a:cs typeface="Arial" pitchFamily="34" charset="0"/>
              </a:rPr>
              <a:t>in de </a:t>
            </a:r>
            <a:r>
              <a:rPr lang="nl-NL" baseline="0" dirty="0" smtClean="0">
                <a:latin typeface="Arial" pitchFamily="34" charset="0"/>
                <a:cs typeface="Arial" pitchFamily="34" charset="0"/>
              </a:rPr>
              <a:t>tekst voor, maar is niet meegerekend in deze telling. </a:t>
            </a:r>
            <a:endParaRPr lang="nl-NL" dirty="0">
              <a:latin typeface="Arial" pitchFamily="34" charset="0"/>
              <a:cs typeface="Arial" pitchFamily="34" charset="0"/>
            </a:endParaRPr>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30</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buNone/>
            </a:pPr>
            <a:r>
              <a:rPr lang="nl-NL" dirty="0" smtClean="0">
                <a:latin typeface="Arial" pitchFamily="34" charset="0"/>
                <a:cs typeface="Arial" pitchFamily="34" charset="0"/>
              </a:rPr>
              <a:t>Vooral in de hogere kringen was er sprake van strategische verbonden. Daarom werd liefde soms ergens anders gezocht.</a:t>
            </a:r>
          </a:p>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latin typeface="Arial" pitchFamily="34" charset="0"/>
                <a:cs typeface="Arial" pitchFamily="34" charset="0"/>
              </a:rPr>
              <a:t>Antwoord B komt ook soms voor in teksten rondom hoofse liefde. Maar</a:t>
            </a:r>
            <a:r>
              <a:rPr lang="nl-NL" baseline="0" dirty="0" smtClean="0">
                <a:latin typeface="Arial" pitchFamily="34" charset="0"/>
                <a:cs typeface="Arial" pitchFamily="34" charset="0"/>
              </a:rPr>
              <a:t> de meest gangbare vorm is dat de verliefde roder wordt. </a:t>
            </a:r>
            <a:endParaRPr lang="nl-NL" dirty="0">
              <a:latin typeface="Arial" pitchFamily="34" charset="0"/>
              <a:cs typeface="Arial" pitchFamily="34" charset="0"/>
            </a:endParaRPr>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1A4650-244B-49D2-8DA4-1FFFF4431261}"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98FEDD9-99ED-4F0B-A033-DF970963297D}" type="datetimeFigureOut">
              <a:rPr lang="nl-NL" smtClean="0"/>
              <a:pPr/>
              <a:t>2-6-2013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396467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8FEDD9-99ED-4F0B-A033-DF970963297D}" type="datetimeFigureOut">
              <a:rPr lang="nl-NL" smtClean="0"/>
              <a:pPr/>
              <a:t>2-6-2013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360979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8FEDD9-99ED-4F0B-A033-DF970963297D}" type="datetimeFigureOut">
              <a:rPr lang="nl-NL" smtClean="0"/>
              <a:pPr/>
              <a:t>2-6-2013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112236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8FEDD9-99ED-4F0B-A033-DF970963297D}" type="datetimeFigureOut">
              <a:rPr lang="nl-NL" smtClean="0"/>
              <a:pPr/>
              <a:t>2-6-2013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34537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98FEDD9-99ED-4F0B-A033-DF970963297D}" type="datetimeFigureOut">
              <a:rPr lang="nl-NL" smtClean="0"/>
              <a:pPr/>
              <a:t>2-6-2013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47445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98FEDD9-99ED-4F0B-A033-DF970963297D}" type="datetimeFigureOut">
              <a:rPr lang="nl-NL" smtClean="0"/>
              <a:pPr/>
              <a:t>2-6-2013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529543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98FEDD9-99ED-4F0B-A033-DF970963297D}" type="datetimeFigureOut">
              <a:rPr lang="nl-NL" smtClean="0"/>
              <a:pPr/>
              <a:t>2-6-2013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163822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98FEDD9-99ED-4F0B-A033-DF970963297D}" type="datetimeFigureOut">
              <a:rPr lang="nl-NL" smtClean="0"/>
              <a:pPr/>
              <a:t>2-6-2013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420178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98FEDD9-99ED-4F0B-A033-DF970963297D}" type="datetimeFigureOut">
              <a:rPr lang="nl-NL" smtClean="0"/>
              <a:pPr/>
              <a:t>2-6-2013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311233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98FEDD9-99ED-4F0B-A033-DF970963297D}" type="datetimeFigureOut">
              <a:rPr lang="nl-NL" smtClean="0"/>
              <a:pPr/>
              <a:t>2-6-2013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168215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98FEDD9-99ED-4F0B-A033-DF970963297D}" type="datetimeFigureOut">
              <a:rPr lang="nl-NL" smtClean="0"/>
              <a:pPr/>
              <a:t>2-6-2013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54E01B0-C1E7-45A6-B51E-230BAEFA9291}" type="slidenum">
              <a:rPr lang="nl-NL" smtClean="0"/>
              <a:pPr/>
              <a:t>‹nr.›</a:t>
            </a:fld>
            <a:endParaRPr lang="nl-NL"/>
          </a:p>
        </p:txBody>
      </p:sp>
    </p:spTree>
    <p:extLst>
      <p:ext uri="{BB962C8B-B14F-4D97-AF65-F5344CB8AC3E}">
        <p14:creationId xmlns:p14="http://schemas.microsoft.com/office/powerpoint/2010/main" val="3708614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FEDD9-99ED-4F0B-A033-DF970963297D}" type="datetimeFigureOut">
              <a:rPr lang="nl-NL" smtClean="0"/>
              <a:pPr/>
              <a:t>2-6-2013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E01B0-C1E7-45A6-B51E-230BAEFA9291}" type="slidenum">
              <a:rPr lang="nl-NL" smtClean="0"/>
              <a:pPr/>
              <a:t>‹nr.›</a:t>
            </a:fld>
            <a:endParaRPr lang="nl-NL"/>
          </a:p>
        </p:txBody>
      </p:sp>
    </p:spTree>
    <p:extLst>
      <p:ext uri="{BB962C8B-B14F-4D97-AF65-F5344CB8AC3E}">
        <p14:creationId xmlns:p14="http://schemas.microsoft.com/office/powerpoint/2010/main" val="379085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latin typeface="Arial" pitchFamily="34" charset="0"/>
                <a:cs typeface="Arial" pitchFamily="34" charset="0"/>
              </a:rPr>
              <a:t>Motieven in de zaak V. </a:t>
            </a:r>
            <a:endParaRPr lang="nl-NL" dirty="0">
              <a:latin typeface="Arial" pitchFamily="34" charset="0"/>
              <a:cs typeface="Arial" pitchFamily="34" charset="0"/>
            </a:endParaRPr>
          </a:p>
        </p:txBody>
      </p:sp>
      <p:sp>
        <p:nvSpPr>
          <p:cNvPr id="3" name="Tijdelijke aanduiding voor inhoud 2"/>
          <p:cNvSpPr>
            <a:spLocks noGrp="1"/>
          </p:cNvSpPr>
          <p:nvPr>
            <p:ph idx="1"/>
          </p:nvPr>
        </p:nvSpPr>
        <p:spPr>
          <a:xfrm>
            <a:off x="457200" y="1600200"/>
            <a:ext cx="8229600" cy="4925144"/>
          </a:xfrm>
        </p:spPr>
        <p:txBody>
          <a:bodyPr>
            <a:normAutofit fontScale="92500" lnSpcReduction="10000"/>
          </a:bodyPr>
          <a:lstStyle/>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pPr algn="ctr">
              <a:buNone/>
            </a:pPr>
            <a:r>
              <a:rPr lang="nl-NL" sz="5400" dirty="0" smtClean="0">
                <a:latin typeface="Arial" pitchFamily="34" charset="0"/>
                <a:cs typeface="Arial" pitchFamily="34" charset="0"/>
              </a:rPr>
              <a:t>Hoofse liefde</a:t>
            </a:r>
          </a:p>
          <a:p>
            <a:endParaRPr lang="nl-NL" dirty="0" smtClean="0"/>
          </a:p>
          <a:p>
            <a:endParaRPr lang="nl-NL" dirty="0" smtClean="0"/>
          </a:p>
          <a:p>
            <a:endParaRPr lang="nl-NL" dirty="0" smtClean="0"/>
          </a:p>
          <a:p>
            <a:endParaRPr lang="nl-NL" dirty="0" smtClean="0"/>
          </a:p>
          <a:p>
            <a:endParaRPr lang="nl-NL" dirty="0"/>
          </a:p>
        </p:txBody>
      </p:sp>
      <p:pic>
        <p:nvPicPr>
          <p:cNvPr id="26626" name="Picture 2" descr="http://www.literatuurgeschiedenis.nl/afbklein/lg_177.jpg"/>
          <p:cNvPicPr>
            <a:picLocks noChangeAspect="1" noChangeArrowheads="1"/>
          </p:cNvPicPr>
          <p:nvPr/>
        </p:nvPicPr>
        <p:blipFill>
          <a:blip r:embed="rId3" cstate="print"/>
          <a:srcRect/>
          <a:stretch>
            <a:fillRect/>
          </a:stretch>
        </p:blipFill>
        <p:spPr bwMode="auto">
          <a:xfrm>
            <a:off x="3190662" y="1628800"/>
            <a:ext cx="2687623" cy="3816424"/>
          </a:xfrm>
          <a:prstGeom prst="rect">
            <a:avLst/>
          </a:prstGeom>
          <a:ln>
            <a:noFill/>
          </a:ln>
          <a:effectLst>
            <a:outerShdw blurRad="292100" dist="139700" dir="2700000" algn="tl" rotWithShape="0">
              <a:srgbClr val="333333">
                <a:alpha val="65000"/>
              </a:srgbClr>
            </a:outerShdw>
          </a:effectLst>
        </p:spPr>
      </p:pic>
      <p:pic>
        <p:nvPicPr>
          <p:cNvPr id="5" name="Afbeelding 4" descr="http://frieseallroundsecurity.nl/media/Beeldmerken/justitie_logo_website.png"/>
          <p:cNvPicPr/>
          <p:nvPr/>
        </p:nvPicPr>
        <p:blipFill>
          <a:blip r:embed="rId4" cstate="print"/>
          <a:srcRect/>
          <a:stretch>
            <a:fillRect/>
          </a:stretch>
        </p:blipFill>
        <p:spPr bwMode="auto">
          <a:xfrm>
            <a:off x="7308303" y="0"/>
            <a:ext cx="1951133" cy="1656184"/>
          </a:xfrm>
          <a:prstGeom prst="rect">
            <a:avLst/>
          </a:prstGeom>
          <a:ln>
            <a:noFill/>
          </a:ln>
          <a:effectLst>
            <a:softEdge rad="112500"/>
          </a:effectLst>
        </p:spPr>
      </p:pic>
      <p:pic>
        <p:nvPicPr>
          <p:cNvPr id="6" name="Picture 4" descr="http://thinkspace.com/wp-content/uploads/2012/11/20100128-top-secret.gif"/>
          <p:cNvPicPr/>
          <p:nvPr/>
        </p:nvPicPr>
        <p:blipFill>
          <a:blip r:embed="rId5" cstate="print"/>
          <a:srcRect/>
          <a:stretch>
            <a:fillRect/>
          </a:stretch>
        </p:blipFill>
        <p:spPr bwMode="auto">
          <a:xfrm>
            <a:off x="6732240" y="1052736"/>
            <a:ext cx="1318045" cy="9575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143000"/>
          </a:xfrm>
        </p:spPr>
        <p:txBody>
          <a:bodyPr>
            <a:noAutofit/>
          </a:bodyPr>
          <a:lstStyle/>
          <a:p>
            <a:r>
              <a:rPr lang="nl-NL" sz="3600" dirty="0" smtClean="0">
                <a:latin typeface="Arial" pitchFamily="34" charset="0"/>
                <a:cs typeface="Arial" pitchFamily="34" charset="0"/>
              </a:rPr>
              <a:t>3.Wat heeft de verliefde het meest nodig?</a:t>
            </a:r>
            <a:br>
              <a:rPr lang="nl-NL" sz="3600" dirty="0" smtClean="0">
                <a:latin typeface="Arial" pitchFamily="34" charset="0"/>
                <a:cs typeface="Arial" pitchFamily="34" charset="0"/>
              </a:rPr>
            </a:b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p:txBody>
          <a:bodyPr/>
          <a:lstStyle/>
          <a:p>
            <a:pPr lvl="0"/>
            <a:endParaRPr lang="nl-NL" dirty="0" smtClean="0"/>
          </a:p>
          <a:p>
            <a:pPr lvl="0"/>
            <a:r>
              <a:rPr lang="nl-NL" dirty="0" smtClean="0">
                <a:latin typeface="Arial" pitchFamily="34" charset="0"/>
                <a:cs typeface="Arial" pitchFamily="34" charset="0"/>
              </a:rPr>
              <a:t>A. Bloemen en andere cadeautjes;</a:t>
            </a:r>
          </a:p>
          <a:p>
            <a:pPr lvl="0"/>
            <a:r>
              <a:rPr lang="nl-NL" b="1" dirty="0" smtClean="0">
                <a:latin typeface="Arial" pitchFamily="34" charset="0"/>
                <a:cs typeface="Arial" pitchFamily="34" charset="0"/>
              </a:rPr>
              <a:t>B. Lieve woorden van zijn/haar geliefde;</a:t>
            </a:r>
          </a:p>
          <a:p>
            <a:r>
              <a:rPr lang="nl-NL" dirty="0" smtClean="0">
                <a:latin typeface="Arial" pitchFamily="34" charset="0"/>
                <a:cs typeface="Arial" pitchFamily="34" charset="0"/>
              </a:rPr>
              <a:t>C. Niets, de liefde die hij/zij voelt in het hart is genoeg.</a:t>
            </a:r>
          </a:p>
          <a:p>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dirty="0" smtClean="0">
                <a:latin typeface="Arial" pitchFamily="34" charset="0"/>
                <a:cs typeface="Arial" pitchFamily="34" charset="0"/>
              </a:rPr>
              <a:t>3. Wat heeft de verliefde het meest nodig?</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a:xfrm>
            <a:off x="467544" y="1484784"/>
            <a:ext cx="8229600" cy="5040560"/>
          </a:xfrm>
        </p:spPr>
        <p:txBody>
          <a:bodyPr>
            <a:normAutofit fontScale="92500" lnSpcReduction="20000"/>
          </a:bodyPr>
          <a:lstStyle/>
          <a:p>
            <a:pPr>
              <a:buNone/>
            </a:pPr>
            <a:r>
              <a:rPr lang="nl-NL" dirty="0" smtClean="0">
                <a:latin typeface="Arial" pitchFamily="34" charset="0"/>
                <a:cs typeface="Arial" pitchFamily="34" charset="0"/>
              </a:rPr>
              <a:t>“De ridder zei: ‘Vrouw van mijn dromen,</a:t>
            </a:r>
          </a:p>
          <a:p>
            <a:pPr>
              <a:buNone/>
            </a:pPr>
            <a:r>
              <a:rPr lang="nl-NL" dirty="0" smtClean="0">
                <a:latin typeface="Arial" pitchFamily="34" charset="0"/>
                <a:cs typeface="Arial" pitchFamily="34" charset="0"/>
              </a:rPr>
              <a:t>Bij jou alleen wil ik graag komen,</a:t>
            </a:r>
          </a:p>
          <a:p>
            <a:pPr>
              <a:buNone/>
            </a:pPr>
            <a:r>
              <a:rPr lang="nl-NL" dirty="0" smtClean="0">
                <a:latin typeface="Arial" pitchFamily="34" charset="0"/>
                <a:cs typeface="Arial" pitchFamily="34" charset="0"/>
              </a:rPr>
              <a:t>Jij bent de vreugde van mijn dagen,</a:t>
            </a:r>
          </a:p>
          <a:p>
            <a:pPr>
              <a:buNone/>
            </a:pPr>
            <a:r>
              <a:rPr lang="nl-NL" dirty="0" smtClean="0">
                <a:latin typeface="Arial" pitchFamily="34" charset="0"/>
                <a:cs typeface="Arial" pitchFamily="34" charset="0"/>
              </a:rPr>
              <a:t>Bij jou komt geen verdriet me plagen.’</a:t>
            </a:r>
          </a:p>
          <a:p>
            <a:pPr>
              <a:buNone/>
            </a:pPr>
            <a:endParaRPr lang="nl-NL" dirty="0" smtClean="0">
              <a:latin typeface="Arial" pitchFamily="34" charset="0"/>
              <a:cs typeface="Arial" pitchFamily="34" charset="0"/>
            </a:endParaRPr>
          </a:p>
          <a:p>
            <a:pPr>
              <a:buNone/>
            </a:pPr>
            <a:r>
              <a:rPr lang="nl-NL" dirty="0" smtClean="0">
                <a:latin typeface="Arial" pitchFamily="34" charset="0"/>
                <a:cs typeface="Arial" pitchFamily="34" charset="0"/>
              </a:rPr>
              <a:t>De dame zei: ‘Mijn toegewijde</a:t>
            </a:r>
          </a:p>
          <a:p>
            <a:pPr>
              <a:buNone/>
            </a:pPr>
            <a:r>
              <a:rPr lang="nl-NL" dirty="0" smtClean="0">
                <a:latin typeface="Arial" pitchFamily="34" charset="0"/>
                <a:cs typeface="Arial" pitchFamily="34" charset="0"/>
              </a:rPr>
              <a:t>Mijn vreugde kent geen schaduwzijde,</a:t>
            </a:r>
          </a:p>
          <a:p>
            <a:pPr>
              <a:buNone/>
            </a:pPr>
            <a:r>
              <a:rPr lang="nl-NL" dirty="0" smtClean="0">
                <a:latin typeface="Arial" pitchFamily="34" charset="0"/>
                <a:cs typeface="Arial" pitchFamily="34" charset="0"/>
              </a:rPr>
              <a:t>want als jij in mijn armen ligt </a:t>
            </a:r>
          </a:p>
          <a:p>
            <a:pPr>
              <a:buNone/>
            </a:pPr>
            <a:r>
              <a:rPr lang="nl-NL" dirty="0" smtClean="0">
                <a:latin typeface="Arial" pitchFamily="34" charset="0"/>
                <a:cs typeface="Arial" pitchFamily="34" charset="0"/>
              </a:rPr>
              <a:t>en als ik kijk in jou gezicht</a:t>
            </a:r>
          </a:p>
          <a:p>
            <a:pPr>
              <a:buNone/>
            </a:pPr>
            <a:r>
              <a:rPr lang="nl-NL" dirty="0" smtClean="0">
                <a:latin typeface="Arial" pitchFamily="34" charset="0"/>
                <a:cs typeface="Arial" pitchFamily="34" charset="0"/>
              </a:rPr>
              <a:t>Ben ik gezond en opgetogen</a:t>
            </a:r>
          </a:p>
          <a:p>
            <a:pPr>
              <a:buNone/>
            </a:pPr>
            <a:r>
              <a:rPr lang="nl-NL" dirty="0" smtClean="0">
                <a:latin typeface="Arial" pitchFamily="34" charset="0"/>
                <a:cs typeface="Arial" pitchFamily="34" charset="0"/>
              </a:rPr>
              <a:t>Jij alleen hebt dat vermogen.” (Regel 509-518)</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476672"/>
            <a:ext cx="8229600" cy="1143000"/>
          </a:xfrm>
        </p:spPr>
        <p:txBody>
          <a:bodyPr>
            <a:noAutofit/>
          </a:bodyPr>
          <a:lstStyle/>
          <a:p>
            <a:r>
              <a:rPr lang="nl-NL" sz="3600" dirty="0">
                <a:latin typeface="Arial" pitchFamily="34" charset="0"/>
                <a:cs typeface="Arial" pitchFamily="34" charset="0"/>
              </a:rPr>
              <a:t>4</a:t>
            </a:r>
            <a:r>
              <a:rPr lang="nl-NL" sz="3600" dirty="0" smtClean="0">
                <a:latin typeface="Arial" pitchFamily="34" charset="0"/>
                <a:cs typeface="Arial" pitchFamily="34" charset="0"/>
              </a:rPr>
              <a:t>. Je bent verliefd. Aan wie vertel je het?</a:t>
            </a:r>
            <a:br>
              <a:rPr lang="nl-NL" sz="3600" dirty="0" smtClean="0">
                <a:latin typeface="Arial" pitchFamily="34" charset="0"/>
                <a:cs typeface="Arial" pitchFamily="34" charset="0"/>
              </a:rPr>
            </a:b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p:txBody>
          <a:bodyPr/>
          <a:lstStyle/>
          <a:p>
            <a:r>
              <a:rPr lang="nl-NL" dirty="0" smtClean="0">
                <a:latin typeface="Arial" pitchFamily="34" charset="0"/>
                <a:cs typeface="Arial" pitchFamily="34" charset="0"/>
              </a:rPr>
              <a:t>A. Aan mijn ouders;</a:t>
            </a:r>
          </a:p>
          <a:p>
            <a:r>
              <a:rPr lang="nl-NL" dirty="0" smtClean="0">
                <a:latin typeface="Arial" pitchFamily="34" charset="0"/>
                <a:cs typeface="Arial" pitchFamily="34" charset="0"/>
              </a:rPr>
              <a:t>B. Aan niemand; </a:t>
            </a:r>
          </a:p>
          <a:p>
            <a:r>
              <a:rPr lang="nl-NL" dirty="0" smtClean="0">
                <a:latin typeface="Arial" pitchFamily="34" charset="0"/>
                <a:cs typeface="Arial" pitchFamily="34" charset="0"/>
              </a:rPr>
              <a:t>C. Aan mijn beste vriend;</a:t>
            </a:r>
          </a:p>
          <a:p>
            <a:r>
              <a:rPr lang="nl-NL" dirty="0" smtClean="0">
                <a:latin typeface="Arial" pitchFamily="34" charset="0"/>
                <a:cs typeface="Arial" pitchFamily="34" charset="0"/>
              </a:rPr>
              <a:t>D. Aan iedereen.</a:t>
            </a:r>
          </a:p>
          <a:p>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692696"/>
            <a:ext cx="8229600" cy="1143000"/>
          </a:xfrm>
        </p:spPr>
        <p:txBody>
          <a:bodyPr>
            <a:normAutofit fontScale="90000"/>
          </a:bodyPr>
          <a:lstStyle/>
          <a:p>
            <a:r>
              <a:rPr lang="nl-NL" sz="4000" dirty="0">
                <a:latin typeface="Arial" pitchFamily="34" charset="0"/>
                <a:cs typeface="Arial" pitchFamily="34" charset="0"/>
              </a:rPr>
              <a:t>4</a:t>
            </a:r>
            <a:r>
              <a:rPr lang="nl-NL" sz="4000" dirty="0" smtClean="0">
                <a:latin typeface="Arial" pitchFamily="34" charset="0"/>
                <a:cs typeface="Arial" pitchFamily="34" charset="0"/>
              </a:rPr>
              <a:t>. Je bent verliefd. Aan wie vertel je het?</a:t>
            </a:r>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dirty="0" smtClean="0">
                <a:latin typeface="Arial" pitchFamily="34" charset="0"/>
                <a:cs typeface="Arial" pitchFamily="34" charset="0"/>
              </a:rPr>
              <a:t>A. Aan mijn ouders;</a:t>
            </a:r>
          </a:p>
          <a:p>
            <a:r>
              <a:rPr lang="nl-NL" b="1" dirty="0" smtClean="0">
                <a:latin typeface="Arial" pitchFamily="34" charset="0"/>
                <a:cs typeface="Arial" pitchFamily="34" charset="0"/>
              </a:rPr>
              <a:t>B. Aan niemand; </a:t>
            </a:r>
          </a:p>
          <a:p>
            <a:r>
              <a:rPr lang="nl-NL" dirty="0" smtClean="0">
                <a:latin typeface="Arial" pitchFamily="34" charset="0"/>
                <a:cs typeface="Arial" pitchFamily="34" charset="0"/>
              </a:rPr>
              <a:t>C. Aan mijn beste vriend ;</a:t>
            </a:r>
          </a:p>
          <a:p>
            <a:r>
              <a:rPr lang="nl-NL" dirty="0" smtClean="0">
                <a:latin typeface="Arial" pitchFamily="34" charset="0"/>
                <a:cs typeface="Arial" pitchFamily="34" charset="0"/>
              </a:rPr>
              <a:t>D. Aan iedereen.</a:t>
            </a:r>
          </a:p>
          <a:p>
            <a:pPr>
              <a:buNone/>
            </a:pPr>
            <a:endParaRPr lang="nl-NL" dirty="0" smtClean="0">
              <a:latin typeface="Arial" pitchFamily="34" charset="0"/>
              <a:cs typeface="Arial" pitchFamily="34" charset="0"/>
            </a:endParaRPr>
          </a:p>
          <a:p>
            <a:pPr>
              <a:buNone/>
            </a:pPr>
            <a:r>
              <a:rPr lang="nl-NL" dirty="0" smtClean="0">
                <a:latin typeface="Arial" pitchFamily="34" charset="0"/>
                <a:cs typeface="Arial" pitchFamily="34" charset="0"/>
              </a:rPr>
              <a:t>Liefde moest geheim worden gehouden, zoals in de </a:t>
            </a:r>
            <a:r>
              <a:rPr lang="nl-NL" dirty="0" err="1" smtClean="0">
                <a:latin typeface="Arial" pitchFamily="34" charset="0"/>
                <a:cs typeface="Arial" pitchFamily="34" charset="0"/>
              </a:rPr>
              <a:t>Vergi</a:t>
            </a:r>
            <a:r>
              <a:rPr lang="nl-NL" dirty="0" smtClean="0">
                <a:latin typeface="Arial" pitchFamily="34" charset="0"/>
                <a:cs typeface="Arial" pitchFamily="34" charset="0"/>
              </a:rPr>
              <a:t> ook al naar voren kwam.</a:t>
            </a:r>
          </a:p>
          <a:p>
            <a:pPr>
              <a:buNone/>
            </a:pP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143000"/>
          </a:xfrm>
        </p:spPr>
        <p:txBody>
          <a:bodyPr>
            <a:noAutofit/>
          </a:bodyPr>
          <a:lstStyle/>
          <a:p>
            <a:r>
              <a:rPr lang="nl-NL" sz="3600" dirty="0" smtClean="0">
                <a:latin typeface="Arial" pitchFamily="34" charset="0"/>
                <a:cs typeface="Arial" pitchFamily="34" charset="0"/>
              </a:rPr>
              <a:t>4. Je bent verliefd. Aan wie vertel je het?</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p:txBody>
          <a:bodyPr>
            <a:normAutofit/>
          </a:bodyPr>
          <a:lstStyle/>
          <a:p>
            <a:pPr marL="0" indent="0">
              <a:buNone/>
            </a:pPr>
            <a:r>
              <a:rPr lang="nl-NL" dirty="0" smtClean="0">
                <a:latin typeface="Arial" pitchFamily="34" charset="0"/>
                <a:cs typeface="Arial" pitchFamily="34" charset="0"/>
              </a:rPr>
              <a:t>“Ze konden hun geheim behoeden,</a:t>
            </a:r>
          </a:p>
          <a:p>
            <a:pPr marL="0" indent="0">
              <a:buNone/>
            </a:pPr>
            <a:r>
              <a:rPr lang="nl-NL" dirty="0" smtClean="0">
                <a:latin typeface="Arial" pitchFamily="34" charset="0"/>
                <a:cs typeface="Arial" pitchFamily="34" charset="0"/>
              </a:rPr>
              <a:t>Niemand had maar een vermoeden.</a:t>
            </a:r>
            <a:br>
              <a:rPr lang="nl-NL" dirty="0" smtClean="0">
                <a:latin typeface="Arial" pitchFamily="34" charset="0"/>
                <a:cs typeface="Arial" pitchFamily="34" charset="0"/>
              </a:rPr>
            </a:br>
            <a:r>
              <a:rPr lang="nl-NL" dirty="0" smtClean="0">
                <a:latin typeface="Arial" pitchFamily="34" charset="0"/>
                <a:cs typeface="Arial" pitchFamily="34" charset="0"/>
              </a:rPr>
              <a:t>Als  er ook maar één het had vernomen,</a:t>
            </a:r>
          </a:p>
          <a:p>
            <a:pPr marL="0" indent="0">
              <a:buNone/>
            </a:pPr>
            <a:r>
              <a:rPr lang="nl-NL" dirty="0" smtClean="0">
                <a:latin typeface="Arial" pitchFamily="34" charset="0"/>
                <a:cs typeface="Arial" pitchFamily="34" charset="0"/>
              </a:rPr>
              <a:t>Was er al narigheid van gekomen.</a:t>
            </a:r>
          </a:p>
          <a:p>
            <a:pPr marL="0" indent="0">
              <a:buNone/>
            </a:pPr>
            <a:r>
              <a:rPr lang="nl-NL" dirty="0" smtClean="0">
                <a:latin typeface="Arial" pitchFamily="34" charset="0"/>
                <a:cs typeface="Arial" pitchFamily="34" charset="0"/>
              </a:rPr>
              <a:t>In afwezigheid van het rendez-vous</a:t>
            </a:r>
          </a:p>
          <a:p>
            <a:pPr marL="0" indent="0">
              <a:buNone/>
            </a:pPr>
            <a:r>
              <a:rPr lang="nl-NL" dirty="0" smtClean="0">
                <a:latin typeface="Arial" pitchFamily="34" charset="0"/>
                <a:cs typeface="Arial" pitchFamily="34" charset="0"/>
              </a:rPr>
              <a:t>Ging de ridder naar een boomgaard toe,</a:t>
            </a:r>
          </a:p>
          <a:p>
            <a:pPr marL="0" indent="0">
              <a:buNone/>
            </a:pPr>
            <a:r>
              <a:rPr lang="nl-NL" dirty="0" smtClean="0">
                <a:latin typeface="Arial" pitchFamily="34" charset="0"/>
                <a:cs typeface="Arial" pitchFamily="34" charset="0"/>
              </a:rPr>
              <a:t>Terwijl zijn liefde daarvan wist.” (regel 59-65)</a:t>
            </a:r>
            <a:endParaRPr lang="nl-NL" dirty="0">
              <a:latin typeface="Arial" pitchFamily="34" charset="0"/>
              <a:cs typeface="Arial" pitchFamily="34" charset="0"/>
            </a:endParaRPr>
          </a:p>
        </p:txBody>
      </p:sp>
    </p:spTree>
    <p:extLst>
      <p:ext uri="{BB962C8B-B14F-4D97-AF65-F5344CB8AC3E}">
        <p14:creationId xmlns:p14="http://schemas.microsoft.com/office/powerpoint/2010/main" val="3391292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548680"/>
            <a:ext cx="8229600" cy="1143000"/>
          </a:xfrm>
        </p:spPr>
        <p:txBody>
          <a:bodyPr>
            <a:normAutofit fontScale="90000"/>
          </a:bodyPr>
          <a:lstStyle/>
          <a:p>
            <a:r>
              <a:rPr lang="nl-NL" sz="4000" dirty="0">
                <a:latin typeface="Arial" pitchFamily="34" charset="0"/>
                <a:cs typeface="Arial" pitchFamily="34" charset="0"/>
              </a:rPr>
              <a:t>5</a:t>
            </a:r>
            <a:r>
              <a:rPr lang="nl-NL" sz="4000" dirty="0" smtClean="0">
                <a:latin typeface="Arial" pitchFamily="34" charset="0"/>
                <a:cs typeface="Arial" pitchFamily="34" charset="0"/>
              </a:rPr>
              <a:t>. Wie lijdt het meest onder de liefde? </a:t>
            </a: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endParaRPr lang="nl-NL" dirty="0" smtClean="0">
              <a:latin typeface="Arial" pitchFamily="34" charset="0"/>
              <a:cs typeface="Arial" pitchFamily="34" charset="0"/>
            </a:endParaRPr>
          </a:p>
          <a:p>
            <a:r>
              <a:rPr lang="nl-NL" dirty="0" smtClean="0">
                <a:latin typeface="Arial" pitchFamily="34" charset="0"/>
                <a:cs typeface="Arial" pitchFamily="34" charset="0"/>
              </a:rPr>
              <a:t>A. Degene die verliefd is en het niet durft te zeggen; </a:t>
            </a:r>
          </a:p>
          <a:p>
            <a:r>
              <a:rPr lang="nl-NL" dirty="0" smtClean="0">
                <a:latin typeface="Arial" pitchFamily="34" charset="0"/>
                <a:cs typeface="Arial" pitchFamily="34" charset="0"/>
              </a:rPr>
              <a:t>B. Degene wiens liefde onbeantwoord blijft. </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620688"/>
            <a:ext cx="8229600" cy="1143000"/>
          </a:xfrm>
        </p:spPr>
        <p:txBody>
          <a:bodyPr>
            <a:noAutofit/>
          </a:bodyPr>
          <a:lstStyle/>
          <a:p>
            <a:r>
              <a:rPr lang="nl-NL" sz="3600" dirty="0" smtClean="0">
                <a:latin typeface="Arial" pitchFamily="34" charset="0"/>
                <a:cs typeface="Arial" pitchFamily="34" charset="0"/>
              </a:rPr>
              <a:t>5. Wie lijdt het meest onder de liefde? </a:t>
            </a:r>
            <a:br>
              <a:rPr lang="nl-NL" sz="3600" dirty="0" smtClean="0">
                <a:latin typeface="Arial" pitchFamily="34" charset="0"/>
                <a:cs typeface="Arial" pitchFamily="34" charset="0"/>
              </a:rPr>
            </a:b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a:xfrm>
            <a:off x="395536" y="1556792"/>
            <a:ext cx="8229600" cy="4525963"/>
          </a:xfrm>
        </p:spPr>
        <p:txBody>
          <a:bodyPr>
            <a:normAutofit/>
          </a:bodyPr>
          <a:lstStyle/>
          <a:p>
            <a:r>
              <a:rPr lang="nl-NL" b="1" dirty="0" smtClean="0">
                <a:latin typeface="Arial" pitchFamily="34" charset="0"/>
                <a:cs typeface="Arial" pitchFamily="34" charset="0"/>
              </a:rPr>
              <a:t>A. Degene die verliefd is en het niet durft te zeggen; </a:t>
            </a:r>
          </a:p>
          <a:p>
            <a:r>
              <a:rPr lang="nl-NL" dirty="0" smtClean="0">
                <a:latin typeface="Arial" pitchFamily="34" charset="0"/>
                <a:cs typeface="Arial" pitchFamily="34" charset="0"/>
              </a:rPr>
              <a:t>B. Degene wiens liefde onbeantwoord blijft.</a:t>
            </a:r>
          </a:p>
          <a:p>
            <a:endParaRPr lang="nl-NL" dirty="0" smtClean="0">
              <a:latin typeface="Arial" pitchFamily="34" charset="0"/>
              <a:cs typeface="Arial" pitchFamily="34" charset="0"/>
            </a:endParaRPr>
          </a:p>
          <a:p>
            <a:pPr>
              <a:buFontTx/>
              <a:buChar char="-"/>
            </a:pPr>
            <a:r>
              <a:rPr lang="nl-NL" dirty="0" smtClean="0">
                <a:latin typeface="Arial" pitchFamily="34" charset="0"/>
                <a:cs typeface="Arial" pitchFamily="34" charset="0"/>
              </a:rPr>
              <a:t>Er is ook sprake van hoofse liefde op afstand.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620688"/>
            <a:ext cx="8229600" cy="1143000"/>
          </a:xfrm>
        </p:spPr>
        <p:txBody>
          <a:bodyPr>
            <a:noAutofit/>
          </a:bodyPr>
          <a:lstStyle/>
          <a:p>
            <a:r>
              <a:rPr lang="nl-NL" sz="3600" dirty="0">
                <a:latin typeface="Arial" pitchFamily="34" charset="0"/>
                <a:cs typeface="Arial" pitchFamily="34" charset="0"/>
              </a:rPr>
              <a:t>6</a:t>
            </a:r>
            <a:r>
              <a:rPr lang="nl-NL" sz="3600" dirty="0" smtClean="0">
                <a:latin typeface="Arial" pitchFamily="34" charset="0"/>
                <a:cs typeface="Arial" pitchFamily="34" charset="0"/>
              </a:rPr>
              <a:t>. Wat gebeurt er als je aan het duelleren bent, en je geliefde aan de zijlijn toekijkt?</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a:xfrm>
            <a:off x="323528" y="2204864"/>
            <a:ext cx="8229600" cy="4525963"/>
          </a:xfrm>
        </p:spPr>
        <p:txBody>
          <a:bodyPr/>
          <a:lstStyle/>
          <a:p>
            <a:r>
              <a:rPr lang="nl-NL" dirty="0" smtClean="0">
                <a:latin typeface="Arial" pitchFamily="34" charset="0"/>
                <a:cs typeface="Arial" pitchFamily="34" charset="0"/>
              </a:rPr>
              <a:t>A. Je gaat minder goed vechten, want je geliefde is een afleiding omdat je zoveel van haar houdt;</a:t>
            </a:r>
          </a:p>
          <a:p>
            <a:r>
              <a:rPr lang="nl-NL" dirty="0" smtClean="0">
                <a:latin typeface="Arial" pitchFamily="34" charset="0"/>
                <a:cs typeface="Arial" pitchFamily="34" charset="0"/>
              </a:rPr>
              <a:t>B. Je gaat beter vechten, want je krijgt kracht door de liefde;</a:t>
            </a:r>
          </a:p>
          <a:p>
            <a:r>
              <a:rPr lang="nl-NL" dirty="0" smtClean="0">
                <a:latin typeface="Arial" pitchFamily="34" charset="0"/>
                <a:cs typeface="Arial" pitchFamily="34" charset="0"/>
              </a:rPr>
              <a:t>C. Niks, want in een duel is opperste concentratie gewenst.</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476672"/>
            <a:ext cx="8229600" cy="1143000"/>
          </a:xfrm>
        </p:spPr>
        <p:txBody>
          <a:bodyPr>
            <a:noAutofit/>
          </a:bodyPr>
          <a:lstStyle/>
          <a:p>
            <a:r>
              <a:rPr lang="nl-NL" sz="3600" dirty="0" smtClean="0">
                <a:latin typeface="Arial" pitchFamily="34" charset="0"/>
                <a:cs typeface="Arial" pitchFamily="34" charset="0"/>
              </a:rPr>
              <a:t>6. Wat gebeurt er als je aan het duelleren bent, en je geliefde aan de zijlijn toekijkt?</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a:xfrm>
            <a:off x="467544" y="1988840"/>
            <a:ext cx="8229600" cy="4525963"/>
          </a:xfrm>
        </p:spPr>
        <p:txBody>
          <a:bodyPr/>
          <a:lstStyle/>
          <a:p>
            <a:r>
              <a:rPr lang="nl-NL" dirty="0" smtClean="0">
                <a:latin typeface="Arial" pitchFamily="34" charset="0"/>
                <a:cs typeface="Arial" pitchFamily="34" charset="0"/>
              </a:rPr>
              <a:t>A. Je gaat minder goed vechten, want je geliefde is een afleiding omdat je zoveel van haar houdt;</a:t>
            </a:r>
          </a:p>
          <a:p>
            <a:r>
              <a:rPr lang="nl-NL" b="1" dirty="0" smtClean="0">
                <a:latin typeface="Arial" pitchFamily="34" charset="0"/>
                <a:cs typeface="Arial" pitchFamily="34" charset="0"/>
              </a:rPr>
              <a:t>B. Je gaat beter vechten, want je krijgt kracht door de liefde;</a:t>
            </a:r>
          </a:p>
          <a:p>
            <a:r>
              <a:rPr lang="nl-NL" dirty="0" smtClean="0">
                <a:latin typeface="Arial" pitchFamily="34" charset="0"/>
                <a:cs typeface="Arial" pitchFamily="34" charset="0"/>
              </a:rPr>
              <a:t>C. Niks, want in een duel is opperste concentratie gewenst.</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latin typeface="Arial" pitchFamily="34" charset="0"/>
                <a:cs typeface="Arial" pitchFamily="34" charset="0"/>
              </a:rPr>
              <a:t>6. Wat gebeurt er als je aan het duelleren bent, en je geliefde aan de zijlijn toekijkt</a:t>
            </a:r>
            <a:r>
              <a:rPr lang="nl-NL" sz="3200" dirty="0" smtClean="0"/>
              <a:t>?</a:t>
            </a:r>
            <a:endParaRPr lang="nl-NL" sz="3200" dirty="0"/>
          </a:p>
        </p:txBody>
      </p:sp>
      <p:sp>
        <p:nvSpPr>
          <p:cNvPr id="3" name="Tijdelijke aanduiding voor inhoud 2"/>
          <p:cNvSpPr>
            <a:spLocks noGrp="1"/>
          </p:cNvSpPr>
          <p:nvPr>
            <p:ph idx="1"/>
          </p:nvPr>
        </p:nvSpPr>
        <p:spPr>
          <a:xfrm>
            <a:off x="457200" y="1600200"/>
            <a:ext cx="8229600" cy="5141168"/>
          </a:xfrm>
        </p:spPr>
        <p:txBody>
          <a:bodyPr>
            <a:noAutofit/>
          </a:bodyPr>
          <a:lstStyle/>
          <a:p>
            <a:pPr>
              <a:buNone/>
            </a:pPr>
            <a:r>
              <a:rPr lang="nl-NL" sz="2500" dirty="0" smtClean="0">
                <a:latin typeface="Arial" pitchFamily="34" charset="0"/>
                <a:cs typeface="Arial" pitchFamily="34" charset="0"/>
              </a:rPr>
              <a:t>“</a:t>
            </a:r>
            <a:r>
              <a:rPr lang="nl-NL" sz="2400" dirty="0" smtClean="0">
                <a:latin typeface="Arial" pitchFamily="34" charset="0"/>
                <a:cs typeface="Arial" pitchFamily="34" charset="0"/>
              </a:rPr>
              <a:t>Nog nooit had hij zo’n geweldige ridder gezien en</a:t>
            </a:r>
          </a:p>
          <a:p>
            <a:pPr>
              <a:buNone/>
            </a:pPr>
            <a:r>
              <a:rPr lang="nl-NL" sz="2400" dirty="0" smtClean="0">
                <a:latin typeface="Arial" pitchFamily="34" charset="0"/>
                <a:cs typeface="Arial" pitchFamily="34" charset="0"/>
              </a:rPr>
              <a:t>nog nooit was hij zó door iemand toegetakeld. Hij</a:t>
            </a:r>
          </a:p>
          <a:p>
            <a:pPr>
              <a:buNone/>
            </a:pPr>
            <a:r>
              <a:rPr lang="nl-NL" sz="2400" dirty="0" smtClean="0">
                <a:latin typeface="Arial" pitchFamily="34" charset="0"/>
                <a:cs typeface="Arial" pitchFamily="34" charset="0"/>
              </a:rPr>
              <a:t>deed zijn uiterste best </a:t>
            </a:r>
            <a:r>
              <a:rPr lang="nl-NL" sz="2400" dirty="0" err="1" smtClean="0">
                <a:latin typeface="Arial" pitchFamily="34" charset="0"/>
                <a:cs typeface="Arial" pitchFamily="34" charset="0"/>
              </a:rPr>
              <a:t>Lancelot</a:t>
            </a:r>
            <a:r>
              <a:rPr lang="nl-NL" sz="2400" dirty="0" smtClean="0">
                <a:latin typeface="Arial" pitchFamily="34" charset="0"/>
                <a:cs typeface="Arial" pitchFamily="34" charset="0"/>
              </a:rPr>
              <a:t> én zijn slagen, die</a:t>
            </a:r>
          </a:p>
          <a:p>
            <a:pPr>
              <a:buNone/>
            </a:pPr>
            <a:r>
              <a:rPr lang="nl-NL" sz="2400" dirty="0" smtClean="0">
                <a:latin typeface="Arial" pitchFamily="34" charset="0"/>
                <a:cs typeface="Arial" pitchFamily="34" charset="0"/>
              </a:rPr>
              <a:t>hij niet langer kon verdragen, te ontlopen. </a:t>
            </a:r>
            <a:r>
              <a:rPr lang="nl-NL" sz="2400" dirty="0" err="1" smtClean="0">
                <a:latin typeface="Arial" pitchFamily="34" charset="0"/>
                <a:cs typeface="Arial" pitchFamily="34" charset="0"/>
              </a:rPr>
              <a:t>Lancelot</a:t>
            </a:r>
            <a:endParaRPr lang="nl-NL" sz="2400" dirty="0">
              <a:latin typeface="Arial" pitchFamily="34" charset="0"/>
              <a:cs typeface="Arial" pitchFamily="34" charset="0"/>
            </a:endParaRPr>
          </a:p>
          <a:p>
            <a:pPr>
              <a:buNone/>
            </a:pPr>
            <a:r>
              <a:rPr lang="nl-NL" sz="2400" dirty="0" smtClean="0">
                <a:latin typeface="Arial" pitchFamily="34" charset="0"/>
                <a:cs typeface="Arial" pitchFamily="34" charset="0"/>
              </a:rPr>
              <a:t>liet het niet bij loze dreigementen maar dreef hem</a:t>
            </a:r>
          </a:p>
          <a:p>
            <a:pPr>
              <a:buNone/>
            </a:pPr>
            <a:r>
              <a:rPr lang="nl-NL" sz="2400" dirty="0" smtClean="0">
                <a:latin typeface="Arial" pitchFamily="34" charset="0"/>
                <a:cs typeface="Arial" pitchFamily="34" charset="0"/>
              </a:rPr>
              <a:t>onder een regen van slagen in de richting van de</a:t>
            </a:r>
          </a:p>
          <a:p>
            <a:pPr>
              <a:buNone/>
            </a:pPr>
            <a:r>
              <a:rPr lang="nl-NL" sz="2400" dirty="0" smtClean="0">
                <a:latin typeface="Arial" pitchFamily="34" charset="0"/>
                <a:cs typeface="Arial" pitchFamily="34" charset="0"/>
              </a:rPr>
              <a:t>toren, waar de koningin op de vensterbank leunde.</a:t>
            </a:r>
          </a:p>
          <a:p>
            <a:pPr>
              <a:buNone/>
            </a:pPr>
            <a:r>
              <a:rPr lang="nl-NL" sz="2400" dirty="0" smtClean="0">
                <a:latin typeface="Arial" pitchFamily="34" charset="0"/>
                <a:cs typeface="Arial" pitchFamily="34" charset="0"/>
              </a:rPr>
              <a:t>Op die manier bewees hij haar zijn diensten en</a:t>
            </a:r>
          </a:p>
          <a:p>
            <a:pPr>
              <a:buNone/>
            </a:pPr>
            <a:r>
              <a:rPr lang="nl-NL" sz="2400" dirty="0" smtClean="0">
                <a:latin typeface="Arial" pitchFamily="34" charset="0"/>
                <a:cs typeface="Arial" pitchFamily="34" charset="0"/>
              </a:rPr>
              <a:t>kwam hij zo dicht bij de toren dat hij geen stap</a:t>
            </a:r>
          </a:p>
          <a:p>
            <a:pPr>
              <a:buNone/>
            </a:pPr>
            <a:r>
              <a:rPr lang="nl-NL" sz="2400" dirty="0" smtClean="0">
                <a:latin typeface="Arial" pitchFamily="34" charset="0"/>
                <a:cs typeface="Arial" pitchFamily="34" charset="0"/>
              </a:rPr>
              <a:t>meer kon verzetten. Als hij dat wel deed zou hij</a:t>
            </a:r>
          </a:p>
          <a:p>
            <a:pPr>
              <a:buNone/>
            </a:pPr>
            <a:r>
              <a:rPr lang="nl-NL" sz="2400" dirty="0" smtClean="0">
                <a:latin typeface="Arial" pitchFamily="34" charset="0"/>
                <a:cs typeface="Arial" pitchFamily="34" charset="0"/>
              </a:rPr>
              <a:t>zijn </a:t>
            </a:r>
            <a:r>
              <a:rPr lang="nl-NL" sz="2400" dirty="0" err="1" smtClean="0">
                <a:latin typeface="Arial" pitchFamily="34" charset="0"/>
                <a:cs typeface="Arial" pitchFamily="34" charset="0"/>
              </a:rPr>
              <a:t>vrouwe</a:t>
            </a:r>
            <a:r>
              <a:rPr lang="nl-NL" sz="2400" dirty="0" smtClean="0">
                <a:latin typeface="Arial" pitchFamily="34" charset="0"/>
                <a:cs typeface="Arial" pitchFamily="34" charset="0"/>
              </a:rPr>
              <a:t> uit het oog verliezen.”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itchFamily="34" charset="0"/>
                <a:cs typeface="Arial" pitchFamily="34" charset="0"/>
              </a:rPr>
              <a:t>Ontstaan van een hofcultuur</a:t>
            </a:r>
            <a:endParaRPr lang="nl-NL" dirty="0">
              <a:latin typeface="Arial" pitchFamily="34" charset="0"/>
              <a:cs typeface="Arial" pitchFamily="34" charset="0"/>
            </a:endParaRPr>
          </a:p>
        </p:txBody>
      </p:sp>
      <p:sp>
        <p:nvSpPr>
          <p:cNvPr id="3" name="Tijdelijke aanduiding voor inhoud 2"/>
          <p:cNvSpPr>
            <a:spLocks noGrp="1"/>
          </p:cNvSpPr>
          <p:nvPr>
            <p:ph idx="1"/>
          </p:nvPr>
        </p:nvSpPr>
        <p:spPr/>
        <p:txBody>
          <a:bodyPr>
            <a:normAutofit/>
          </a:bodyPr>
          <a:lstStyle/>
          <a:p>
            <a:r>
              <a:rPr lang="nl-NL" dirty="0" smtClean="0">
                <a:latin typeface="Arial" pitchFamily="34" charset="0"/>
                <a:cs typeface="Arial" pitchFamily="34" charset="0"/>
              </a:rPr>
              <a:t>Twaalfde eeuw: groeiende welvaart leidt tot beschavingsoffensief</a:t>
            </a:r>
          </a:p>
          <a:p>
            <a:r>
              <a:rPr lang="nl-NL" dirty="0" smtClean="0">
                <a:latin typeface="Arial" pitchFamily="34" charset="0"/>
                <a:cs typeface="Arial" pitchFamily="34" charset="0"/>
              </a:rPr>
              <a:t>Omgangsvormen worden cruciaal aan </a:t>
            </a:r>
            <a:r>
              <a:rPr lang="nl-NL" dirty="0" smtClean="0">
                <a:latin typeface="Arial" pitchFamily="34" charset="0"/>
                <a:cs typeface="Arial" pitchFamily="34" charset="0"/>
              </a:rPr>
              <a:t>hof</a:t>
            </a:r>
            <a:endParaRPr lang="nl-NL" dirty="0" smtClean="0">
              <a:latin typeface="Arial" pitchFamily="34" charset="0"/>
              <a:cs typeface="Arial" pitchFamily="34" charset="0"/>
            </a:endParaRPr>
          </a:p>
          <a:p>
            <a:r>
              <a:rPr lang="nl-NL" dirty="0" smtClean="0">
                <a:latin typeface="Arial" pitchFamily="34" charset="0"/>
                <a:cs typeface="Arial" pitchFamily="34" charset="0"/>
              </a:rPr>
              <a:t>Liefde </a:t>
            </a:r>
            <a:r>
              <a:rPr lang="nl-NL" dirty="0">
                <a:latin typeface="Arial" pitchFamily="34" charset="0"/>
                <a:cs typeface="Arial" pitchFamily="34" charset="0"/>
              </a:rPr>
              <a:t>als instrument bij uitstek; heeft een veredelende </a:t>
            </a:r>
            <a:r>
              <a:rPr lang="nl-NL" dirty="0" smtClean="0">
                <a:latin typeface="Arial" pitchFamily="34" charset="0"/>
                <a:cs typeface="Arial" pitchFamily="34" charset="0"/>
              </a:rPr>
              <a:t>werking</a:t>
            </a:r>
          </a:p>
          <a:p>
            <a:r>
              <a:rPr lang="nl-NL" dirty="0">
                <a:latin typeface="Arial" pitchFamily="34" charset="0"/>
                <a:cs typeface="Arial" pitchFamily="34" charset="0"/>
              </a:rPr>
              <a:t>Er ontstaat een compleet waardensysteem, </a:t>
            </a:r>
            <a:r>
              <a:rPr lang="nl-NL" dirty="0" smtClean="0">
                <a:latin typeface="Arial" pitchFamily="34" charset="0"/>
                <a:cs typeface="Arial" pitchFamily="34" charset="0"/>
              </a:rPr>
              <a:t>waaronder </a:t>
            </a:r>
            <a:r>
              <a:rPr lang="nl-NL" dirty="0">
                <a:latin typeface="Arial" pitchFamily="34" charset="0"/>
                <a:cs typeface="Arial" pitchFamily="34" charset="0"/>
              </a:rPr>
              <a:t>denkbeelden over hoofse </a:t>
            </a:r>
            <a:r>
              <a:rPr lang="nl-NL" dirty="0" smtClean="0">
                <a:latin typeface="Arial" pitchFamily="34" charset="0"/>
                <a:cs typeface="Arial" pitchFamily="34" charset="0"/>
              </a:rPr>
              <a:t>liefde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143000"/>
          </a:xfrm>
        </p:spPr>
        <p:txBody>
          <a:bodyPr>
            <a:normAutofit fontScale="90000"/>
          </a:bodyPr>
          <a:lstStyle/>
          <a:p>
            <a:r>
              <a:rPr lang="nl-NL" dirty="0" smtClean="0">
                <a:latin typeface="Arial" pitchFamily="34" charset="0"/>
                <a:cs typeface="Arial" pitchFamily="34" charset="0"/>
              </a:rPr>
              <a:t>6. </a:t>
            </a:r>
            <a:r>
              <a:rPr lang="nl-NL" sz="4000" dirty="0" smtClean="0">
                <a:latin typeface="Arial" pitchFamily="34" charset="0"/>
                <a:cs typeface="Arial" pitchFamily="34" charset="0"/>
              </a:rPr>
              <a:t>Wat gebeurt er als je aan het duelleren bent, en je geliefde aan de zijlijn toekijkt?</a:t>
            </a:r>
            <a:endParaRPr lang="nl-NL" sz="4000" dirty="0">
              <a:latin typeface="Arial" pitchFamily="34" charset="0"/>
              <a:cs typeface="Arial" pitchFamily="34" charset="0"/>
            </a:endParaRPr>
          </a:p>
        </p:txBody>
      </p:sp>
      <p:sp>
        <p:nvSpPr>
          <p:cNvPr id="3" name="Tijdelijke aanduiding voor inhoud 2"/>
          <p:cNvSpPr>
            <a:spLocks noGrp="1"/>
          </p:cNvSpPr>
          <p:nvPr>
            <p:ph idx="1"/>
          </p:nvPr>
        </p:nvSpPr>
        <p:spPr>
          <a:xfrm>
            <a:off x="467544" y="1988840"/>
            <a:ext cx="8229600" cy="4525963"/>
          </a:xfrm>
        </p:spPr>
        <p:txBody>
          <a:bodyPr>
            <a:normAutofit fontScale="92500"/>
          </a:bodyPr>
          <a:lstStyle/>
          <a:p>
            <a:pPr>
              <a:buNone/>
            </a:pPr>
            <a:r>
              <a:rPr lang="nl-NL" dirty="0" smtClean="0">
                <a:latin typeface="Arial" pitchFamily="34" charset="0"/>
                <a:cs typeface="Arial" pitchFamily="34" charset="0"/>
              </a:rPr>
              <a:t>“Dat is niet waar, </a:t>
            </a:r>
            <a:r>
              <a:rPr lang="nl-NL" dirty="0" err="1" smtClean="0">
                <a:latin typeface="Arial" pitchFamily="34" charset="0"/>
                <a:cs typeface="Arial" pitchFamily="34" charset="0"/>
              </a:rPr>
              <a:t>Guinevere</a:t>
            </a:r>
            <a:r>
              <a:rPr lang="nl-NL" dirty="0" smtClean="0">
                <a:latin typeface="Arial" pitchFamily="34" charset="0"/>
                <a:cs typeface="Arial" pitchFamily="34" charset="0"/>
              </a:rPr>
              <a:t>, weersprak</a:t>
            </a:r>
          </a:p>
          <a:p>
            <a:pPr>
              <a:buNone/>
            </a:pPr>
            <a:r>
              <a:rPr lang="nl-NL" dirty="0" err="1" smtClean="0">
                <a:latin typeface="Arial" pitchFamily="34" charset="0"/>
                <a:cs typeface="Arial" pitchFamily="34" charset="0"/>
              </a:rPr>
              <a:t>Lancelot</a:t>
            </a:r>
            <a:r>
              <a:rPr lang="nl-NL" dirty="0" smtClean="0">
                <a:latin typeface="Arial" pitchFamily="34" charset="0"/>
                <a:cs typeface="Arial" pitchFamily="34" charset="0"/>
              </a:rPr>
              <a:t>. Al mijn aanzien en macht heb ik</a:t>
            </a:r>
          </a:p>
          <a:p>
            <a:pPr>
              <a:buNone/>
            </a:pPr>
            <a:r>
              <a:rPr lang="nl-NL" dirty="0" smtClean="0">
                <a:latin typeface="Arial" pitchFamily="34" charset="0"/>
                <a:cs typeface="Arial" pitchFamily="34" charset="0"/>
              </a:rPr>
              <a:t>immers aan jou te danken. Uit mezelf was ik</a:t>
            </a:r>
          </a:p>
          <a:p>
            <a:pPr>
              <a:buNone/>
            </a:pPr>
            <a:r>
              <a:rPr lang="nl-NL" dirty="0" smtClean="0">
                <a:latin typeface="Arial" pitchFamily="34" charset="0"/>
                <a:cs typeface="Arial" pitchFamily="34" charset="0"/>
              </a:rPr>
              <a:t>nooit boven de middelmaat uitgestegen, maar</a:t>
            </a:r>
          </a:p>
          <a:p>
            <a:pPr>
              <a:buNone/>
            </a:pPr>
            <a:r>
              <a:rPr lang="nl-NL" dirty="0" smtClean="0">
                <a:latin typeface="Arial" pitchFamily="34" charset="0"/>
                <a:cs typeface="Arial" pitchFamily="34" charset="0"/>
              </a:rPr>
              <a:t>alleen dankzij jou en jouw schoonheid kon ik</a:t>
            </a:r>
          </a:p>
          <a:p>
            <a:pPr>
              <a:buNone/>
            </a:pPr>
            <a:r>
              <a:rPr lang="nl-NL" dirty="0" smtClean="0">
                <a:latin typeface="Arial" pitchFamily="34" charset="0"/>
                <a:cs typeface="Arial" pitchFamily="34" charset="0"/>
              </a:rPr>
              <a:t>zelfs de gevaarlijkste avonturen tot een goed</a:t>
            </a:r>
          </a:p>
          <a:p>
            <a:pPr>
              <a:buNone/>
            </a:pPr>
            <a:r>
              <a:rPr lang="nl-NL" dirty="0" smtClean="0">
                <a:latin typeface="Arial" pitchFamily="34" charset="0"/>
                <a:cs typeface="Arial" pitchFamily="34" charset="0"/>
              </a:rPr>
              <a:t>einde brengen.”</a:t>
            </a:r>
          </a:p>
          <a:p>
            <a:endParaRPr lang="nl-NL" dirty="0"/>
          </a:p>
        </p:txBody>
      </p:sp>
    </p:spTree>
    <p:extLst>
      <p:ext uri="{BB962C8B-B14F-4D97-AF65-F5344CB8AC3E}">
        <p14:creationId xmlns:p14="http://schemas.microsoft.com/office/powerpoint/2010/main" val="3099021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124744"/>
            <a:ext cx="8229600" cy="1143000"/>
          </a:xfrm>
        </p:spPr>
        <p:txBody>
          <a:bodyPr>
            <a:normAutofit fontScale="90000"/>
          </a:bodyPr>
          <a:lstStyle/>
          <a:p>
            <a:r>
              <a:rPr lang="nl-NL" sz="4000" dirty="0" smtClean="0">
                <a:latin typeface="Arial" pitchFamily="34" charset="0"/>
                <a:cs typeface="Arial" pitchFamily="34" charset="0"/>
              </a:rPr>
              <a:t>7. Je ligt met je lief in bed en haar handen en voeten zijn samengebonden, zou je haar dan losmaken?</a:t>
            </a:r>
            <a:r>
              <a:rPr lang="nl-NL" dirty="0" smtClean="0"/>
              <a:t/>
            </a:r>
            <a:br>
              <a:rPr lang="nl-NL" dirty="0" smtClean="0"/>
            </a:br>
            <a:endParaRPr lang="nl-NL" dirty="0"/>
          </a:p>
        </p:txBody>
      </p:sp>
      <p:sp>
        <p:nvSpPr>
          <p:cNvPr id="3" name="Tijdelijke aanduiding voor inhoud 2"/>
          <p:cNvSpPr>
            <a:spLocks noGrp="1"/>
          </p:cNvSpPr>
          <p:nvPr>
            <p:ph idx="1"/>
          </p:nvPr>
        </p:nvSpPr>
        <p:spPr>
          <a:xfrm>
            <a:off x="467544" y="2060848"/>
            <a:ext cx="8229600" cy="4525963"/>
          </a:xfrm>
        </p:spPr>
        <p:txBody>
          <a:bodyPr/>
          <a:lstStyle/>
          <a:p>
            <a:endParaRPr lang="nl-NL" dirty="0" smtClean="0"/>
          </a:p>
          <a:p>
            <a:r>
              <a:rPr lang="nl-NL" dirty="0" smtClean="0">
                <a:latin typeface="Arial" pitchFamily="34" charset="0"/>
                <a:cs typeface="Arial" pitchFamily="34" charset="0"/>
              </a:rPr>
              <a:t>A. Ja, anders kunnen we geen amoureuze dingen doen;</a:t>
            </a:r>
          </a:p>
          <a:p>
            <a:r>
              <a:rPr lang="nl-NL" dirty="0" smtClean="0">
                <a:latin typeface="Arial" pitchFamily="34" charset="0"/>
                <a:cs typeface="Arial" pitchFamily="34" charset="0"/>
              </a:rPr>
              <a:t>B. Nee, het is wel lekker rustig zo.</a:t>
            </a:r>
          </a:p>
          <a:p>
            <a:endParaRPr lang="nl-N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908720"/>
            <a:ext cx="8229600" cy="1143000"/>
          </a:xfrm>
        </p:spPr>
        <p:txBody>
          <a:bodyPr>
            <a:normAutofit fontScale="90000"/>
          </a:bodyPr>
          <a:lstStyle/>
          <a:p>
            <a:r>
              <a:rPr lang="nl-NL" sz="4000" dirty="0" smtClean="0">
                <a:latin typeface="Arial" pitchFamily="34" charset="0"/>
                <a:cs typeface="Arial" pitchFamily="34" charset="0"/>
              </a:rPr>
              <a:t>7. Je ligt met je lief in bed en haar handen en voeten zijn samengebonden, zou je haar dan losmaken?</a:t>
            </a:r>
            <a:r>
              <a:rPr lang="nl-NL" dirty="0" smtClean="0"/>
              <a:t/>
            </a:r>
            <a:br>
              <a:rPr lang="nl-NL" dirty="0" smtClean="0"/>
            </a:br>
            <a:endParaRPr lang="nl-NL" dirty="0"/>
          </a:p>
        </p:txBody>
      </p:sp>
      <p:sp>
        <p:nvSpPr>
          <p:cNvPr id="3" name="Tijdelijke aanduiding voor inhoud 2"/>
          <p:cNvSpPr>
            <a:spLocks noGrp="1"/>
          </p:cNvSpPr>
          <p:nvPr>
            <p:ph idx="1"/>
          </p:nvPr>
        </p:nvSpPr>
        <p:spPr>
          <a:xfrm>
            <a:off x="539552" y="2276872"/>
            <a:ext cx="8229600" cy="4197598"/>
          </a:xfrm>
        </p:spPr>
        <p:txBody>
          <a:bodyPr>
            <a:normAutofit fontScale="92500" lnSpcReduction="20000"/>
          </a:bodyPr>
          <a:lstStyle/>
          <a:p>
            <a:endParaRPr lang="nl-NL" b="1" dirty="0" smtClean="0">
              <a:latin typeface="Arial" pitchFamily="34" charset="0"/>
              <a:cs typeface="Arial" pitchFamily="34" charset="0"/>
            </a:endParaRPr>
          </a:p>
          <a:p>
            <a:r>
              <a:rPr lang="nl-NL" b="1" dirty="0" smtClean="0">
                <a:latin typeface="Arial" pitchFamily="34" charset="0"/>
                <a:cs typeface="Arial" pitchFamily="34" charset="0"/>
              </a:rPr>
              <a:t>A. Ja, anders kunnen we geen amoureuze dingen doen;</a:t>
            </a:r>
          </a:p>
          <a:p>
            <a:r>
              <a:rPr lang="nl-NL" dirty="0" smtClean="0">
                <a:latin typeface="Arial" pitchFamily="34" charset="0"/>
                <a:cs typeface="Arial" pitchFamily="34" charset="0"/>
              </a:rPr>
              <a:t>B. Nee, het is wel lekker rustig zo.</a:t>
            </a:r>
          </a:p>
          <a:p>
            <a:pPr>
              <a:buNone/>
            </a:pPr>
            <a:endParaRPr lang="nl-NL" dirty="0" smtClean="0">
              <a:latin typeface="Arial" pitchFamily="34" charset="0"/>
              <a:cs typeface="Arial" pitchFamily="34" charset="0"/>
            </a:endParaRPr>
          </a:p>
          <a:p>
            <a:pPr>
              <a:buNone/>
            </a:pPr>
            <a:endParaRPr lang="nl-NL" dirty="0" smtClean="0">
              <a:latin typeface="Arial" pitchFamily="34" charset="0"/>
              <a:cs typeface="Arial" pitchFamily="34" charset="0"/>
            </a:endParaRPr>
          </a:p>
          <a:p>
            <a:pPr>
              <a:buFontTx/>
              <a:buChar char="-"/>
            </a:pPr>
            <a:r>
              <a:rPr lang="nl-NL" dirty="0" smtClean="0">
                <a:latin typeface="Arial" pitchFamily="34" charset="0"/>
                <a:cs typeface="Arial" pitchFamily="34" charset="0"/>
              </a:rPr>
              <a:t>Ja natuurlijk! Je moet altijd je geliefde te hulp schieten. Als het in jouw vermogen ligt, hoor je haar te bevrijden.</a:t>
            </a:r>
          </a:p>
          <a:p>
            <a:pPr>
              <a:buNone/>
            </a:pPr>
            <a:endParaRPr lang="nl-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692696"/>
            <a:ext cx="8229600" cy="1143000"/>
          </a:xfrm>
        </p:spPr>
        <p:txBody>
          <a:bodyPr>
            <a:normAutofit fontScale="90000"/>
          </a:bodyPr>
          <a:lstStyle/>
          <a:p>
            <a:r>
              <a:rPr lang="nl-NL" sz="4000" dirty="0" smtClean="0">
                <a:latin typeface="Arial" pitchFamily="34" charset="0"/>
                <a:cs typeface="Arial" pitchFamily="34" charset="0"/>
              </a:rPr>
              <a:t>8.  Wie zijn de grootste vijanden van geliefden?</a:t>
            </a: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endParaRPr lang="nl-NL" dirty="0" smtClean="0">
              <a:latin typeface="Arial" pitchFamily="34" charset="0"/>
              <a:cs typeface="Arial" pitchFamily="34" charset="0"/>
            </a:endParaRPr>
          </a:p>
          <a:p>
            <a:r>
              <a:rPr lang="nl-NL" dirty="0" smtClean="0">
                <a:latin typeface="Arial" pitchFamily="34" charset="0"/>
                <a:cs typeface="Arial" pitchFamily="34" charset="0"/>
              </a:rPr>
              <a:t>A. Je schoonouders;</a:t>
            </a:r>
          </a:p>
          <a:p>
            <a:r>
              <a:rPr lang="nl-NL" dirty="0" smtClean="0">
                <a:latin typeface="Arial" pitchFamily="34" charset="0"/>
                <a:cs typeface="Arial" pitchFamily="34" charset="0"/>
              </a:rPr>
              <a:t>B. Kwade tongen en jaloerse mensen;</a:t>
            </a:r>
          </a:p>
          <a:p>
            <a:r>
              <a:rPr lang="nl-NL" dirty="0" smtClean="0">
                <a:latin typeface="Arial" pitchFamily="34" charset="0"/>
                <a:cs typeface="Arial" pitchFamily="34" charset="0"/>
              </a:rPr>
              <a:t>C. De priester. </a:t>
            </a:r>
          </a:p>
          <a:p>
            <a:endParaRPr lang="nl-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836712"/>
            <a:ext cx="8229600" cy="1143000"/>
          </a:xfrm>
        </p:spPr>
        <p:txBody>
          <a:bodyPr>
            <a:normAutofit fontScale="90000"/>
          </a:bodyPr>
          <a:lstStyle/>
          <a:p>
            <a:r>
              <a:rPr lang="nl-NL" sz="4000" dirty="0" smtClean="0">
                <a:latin typeface="Arial" pitchFamily="34" charset="0"/>
                <a:cs typeface="Arial" pitchFamily="34" charset="0"/>
              </a:rPr>
              <a:t>8.  Wie zijn de grootste vijanden van geliefden?</a:t>
            </a:r>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fontScale="92500" lnSpcReduction="10000"/>
          </a:bodyPr>
          <a:lstStyle/>
          <a:p>
            <a:endParaRPr lang="nl-NL" dirty="0" smtClean="0">
              <a:latin typeface="Arial" pitchFamily="34" charset="0"/>
              <a:cs typeface="Arial" pitchFamily="34" charset="0"/>
            </a:endParaRPr>
          </a:p>
          <a:p>
            <a:r>
              <a:rPr lang="nl-NL" sz="3600" dirty="0" smtClean="0">
                <a:latin typeface="Arial" pitchFamily="34" charset="0"/>
                <a:cs typeface="Arial" pitchFamily="34" charset="0"/>
              </a:rPr>
              <a:t>A. Je schoonouders;</a:t>
            </a:r>
          </a:p>
          <a:p>
            <a:r>
              <a:rPr lang="nl-NL" sz="3600" b="1" dirty="0" smtClean="0">
                <a:latin typeface="Arial" pitchFamily="34" charset="0"/>
                <a:cs typeface="Arial" pitchFamily="34" charset="0"/>
              </a:rPr>
              <a:t>B. Kwade tongen en jaloerse mensen;</a:t>
            </a:r>
          </a:p>
          <a:p>
            <a:r>
              <a:rPr lang="nl-NL" sz="3600" dirty="0" smtClean="0">
                <a:latin typeface="Arial" pitchFamily="34" charset="0"/>
                <a:cs typeface="Arial" pitchFamily="34" charset="0"/>
              </a:rPr>
              <a:t>C. De priester.</a:t>
            </a:r>
          </a:p>
          <a:p>
            <a:endParaRPr lang="nl-NL" sz="3600" dirty="0" smtClean="0">
              <a:latin typeface="Arial" pitchFamily="34" charset="0"/>
              <a:cs typeface="Arial" pitchFamily="34" charset="0"/>
            </a:endParaRPr>
          </a:p>
          <a:p>
            <a:pPr>
              <a:buFontTx/>
              <a:buChar char="-"/>
            </a:pPr>
            <a:r>
              <a:rPr lang="nl-NL" sz="3600" dirty="0" smtClean="0">
                <a:latin typeface="Arial" pitchFamily="34" charset="0"/>
                <a:cs typeface="Arial" pitchFamily="34" charset="0"/>
              </a:rPr>
              <a:t>Jaloerse mensen zijn een groot gevaar voor de liefde. De kwade tongen worden ook wel ‘</a:t>
            </a:r>
            <a:r>
              <a:rPr lang="nl-NL" sz="3600" dirty="0" err="1" smtClean="0">
                <a:latin typeface="Arial" pitchFamily="34" charset="0"/>
                <a:cs typeface="Arial" pitchFamily="34" charset="0"/>
              </a:rPr>
              <a:t>nijders</a:t>
            </a:r>
            <a:r>
              <a:rPr lang="nl-NL" sz="3600" dirty="0" smtClean="0">
                <a:latin typeface="Arial" pitchFamily="34" charset="0"/>
                <a:cs typeface="Arial" pitchFamily="34" charset="0"/>
              </a:rPr>
              <a:t>’ genoemd. </a:t>
            </a:r>
            <a:endParaRPr lang="nl-NL"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620688"/>
            <a:ext cx="8229600" cy="1143000"/>
          </a:xfrm>
        </p:spPr>
        <p:txBody>
          <a:bodyPr>
            <a:noAutofit/>
          </a:bodyPr>
          <a:lstStyle/>
          <a:p>
            <a:r>
              <a:rPr lang="nl-NL" sz="3600" dirty="0" smtClean="0">
                <a:latin typeface="Arial" pitchFamily="34" charset="0"/>
                <a:cs typeface="Arial" pitchFamily="34" charset="0"/>
              </a:rPr>
              <a:t>9. Drie vrouwen hebben je even lief; een rijke, een wijze en een mooie vrouw. Welke kies je?</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a:xfrm>
            <a:off x="467544" y="2060848"/>
            <a:ext cx="8229600" cy="4525963"/>
          </a:xfrm>
        </p:spPr>
        <p:txBody>
          <a:bodyPr/>
          <a:lstStyle/>
          <a:p>
            <a:endParaRPr lang="nl-NL" dirty="0" smtClean="0"/>
          </a:p>
          <a:p>
            <a:r>
              <a:rPr lang="nl-NL" dirty="0" smtClean="0">
                <a:latin typeface="Arial" pitchFamily="34" charset="0"/>
                <a:cs typeface="Arial" pitchFamily="34" charset="0"/>
              </a:rPr>
              <a:t>A. De rijke vrouw;</a:t>
            </a:r>
          </a:p>
          <a:p>
            <a:r>
              <a:rPr lang="nl-NL" dirty="0" smtClean="0">
                <a:latin typeface="Arial" pitchFamily="34" charset="0"/>
                <a:cs typeface="Arial" pitchFamily="34" charset="0"/>
              </a:rPr>
              <a:t>B. De wijze vrouw;</a:t>
            </a:r>
          </a:p>
          <a:p>
            <a:r>
              <a:rPr lang="nl-NL" dirty="0" smtClean="0">
                <a:latin typeface="Arial" pitchFamily="34" charset="0"/>
                <a:cs typeface="Arial" pitchFamily="34" charset="0"/>
              </a:rPr>
              <a:t>C. De mooie vrouw.</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764704"/>
            <a:ext cx="8229600" cy="1143000"/>
          </a:xfrm>
        </p:spPr>
        <p:txBody>
          <a:bodyPr>
            <a:normAutofit fontScale="90000"/>
          </a:bodyPr>
          <a:lstStyle/>
          <a:p>
            <a:r>
              <a:rPr lang="nl-NL" sz="4000" dirty="0" smtClean="0">
                <a:latin typeface="Arial" pitchFamily="34" charset="0"/>
                <a:cs typeface="Arial" pitchFamily="34" charset="0"/>
              </a:rPr>
              <a:t>9. Drie vrouwen hebben u even lief; een rijke, een wijze en mooie vrouw. Welke kies je?</a:t>
            </a:r>
            <a:r>
              <a:rPr lang="nl-NL" dirty="0" smtClean="0"/>
              <a:t/>
            </a:r>
            <a:br>
              <a:rPr lang="nl-NL" dirty="0" smtClean="0"/>
            </a:br>
            <a:endParaRPr lang="nl-NL" dirty="0"/>
          </a:p>
        </p:txBody>
      </p:sp>
      <p:sp>
        <p:nvSpPr>
          <p:cNvPr id="3" name="Tijdelijke aanduiding voor inhoud 2"/>
          <p:cNvSpPr>
            <a:spLocks noGrp="1"/>
          </p:cNvSpPr>
          <p:nvPr>
            <p:ph idx="1"/>
          </p:nvPr>
        </p:nvSpPr>
        <p:spPr>
          <a:xfrm>
            <a:off x="395536" y="2060848"/>
            <a:ext cx="8229600" cy="4525963"/>
          </a:xfrm>
        </p:spPr>
        <p:txBody>
          <a:bodyPr/>
          <a:lstStyle/>
          <a:p>
            <a:r>
              <a:rPr lang="nl-NL" dirty="0" smtClean="0">
                <a:latin typeface="Arial" pitchFamily="34" charset="0"/>
                <a:cs typeface="Arial" pitchFamily="34" charset="0"/>
              </a:rPr>
              <a:t>A. De rijke vrouw;</a:t>
            </a:r>
          </a:p>
          <a:p>
            <a:r>
              <a:rPr lang="nl-NL" b="1" dirty="0" smtClean="0">
                <a:latin typeface="Arial" pitchFamily="34" charset="0"/>
                <a:cs typeface="Arial" pitchFamily="34" charset="0"/>
              </a:rPr>
              <a:t>B. De wijze vrouw;</a:t>
            </a:r>
          </a:p>
          <a:p>
            <a:r>
              <a:rPr lang="nl-NL" dirty="0" smtClean="0">
                <a:latin typeface="Arial" pitchFamily="34" charset="0"/>
                <a:cs typeface="Arial" pitchFamily="34" charset="0"/>
              </a:rPr>
              <a:t>C. De mooie vrouw.</a:t>
            </a:r>
          </a:p>
          <a:p>
            <a:endParaRPr lang="nl-NL" dirty="0" smtClean="0">
              <a:latin typeface="Arial" pitchFamily="34" charset="0"/>
              <a:cs typeface="Arial" pitchFamily="34" charset="0"/>
            </a:endParaRPr>
          </a:p>
          <a:p>
            <a:pPr>
              <a:buNone/>
            </a:pPr>
            <a:r>
              <a:rPr lang="nl-NL" dirty="0" smtClean="0">
                <a:latin typeface="Arial" pitchFamily="34" charset="0"/>
                <a:cs typeface="Arial" pitchFamily="34" charset="0"/>
              </a:rPr>
              <a:t>- Ten onrechte wordt er ook vaak voor de rijke vrouw gekozen.</a:t>
            </a:r>
          </a:p>
          <a:p>
            <a:endParaRPr lang="nl-N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836712"/>
            <a:ext cx="8229600" cy="1143000"/>
          </a:xfrm>
        </p:spPr>
        <p:txBody>
          <a:bodyPr>
            <a:normAutofit fontScale="90000"/>
          </a:bodyPr>
          <a:lstStyle/>
          <a:p>
            <a:r>
              <a:rPr lang="nl-NL" sz="4000" dirty="0" smtClean="0">
                <a:latin typeface="Arial" pitchFamily="34" charset="0"/>
                <a:cs typeface="Arial" pitchFamily="34" charset="0"/>
              </a:rPr>
              <a:t>10. Moet een man het opgeven als een vrouw hem al een paar keer heeft afgewezen? </a:t>
            </a: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latin typeface="Arial" pitchFamily="34" charset="0"/>
                <a:cs typeface="Arial" pitchFamily="34" charset="0"/>
              </a:rPr>
              <a:t>A. Ja, dit is een hopeloze situatie; het is eervoller om haar met rust te laten.</a:t>
            </a:r>
          </a:p>
          <a:p>
            <a:r>
              <a:rPr lang="nl-NL" dirty="0" smtClean="0">
                <a:latin typeface="Arial" pitchFamily="34" charset="0"/>
                <a:cs typeface="Arial" pitchFamily="34" charset="0"/>
              </a:rPr>
              <a:t>B. Nee, hij moet volhouden, want de vrouw gaat hem vanzelf wel leuk vinden. </a:t>
            </a:r>
          </a:p>
          <a:p>
            <a:endParaRPr lang="nl-N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dirty="0" smtClean="0">
                <a:latin typeface="Arial" pitchFamily="34" charset="0"/>
                <a:cs typeface="Arial" pitchFamily="34" charset="0"/>
              </a:rPr>
              <a:t>10. Moet een man het opgeven als een vrouw hem al een paar maal heeft afgewezen?</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a:xfrm>
            <a:off x="467544" y="1844824"/>
            <a:ext cx="8229600" cy="4525963"/>
          </a:xfrm>
        </p:spPr>
        <p:txBody>
          <a:bodyPr>
            <a:normAutofit lnSpcReduction="10000"/>
          </a:bodyPr>
          <a:lstStyle/>
          <a:p>
            <a:r>
              <a:rPr lang="nl-NL" dirty="0" smtClean="0">
                <a:latin typeface="Arial" pitchFamily="34" charset="0"/>
                <a:cs typeface="Arial" pitchFamily="34" charset="0"/>
              </a:rPr>
              <a:t>A. Ja, dit is een hopeloze situatie; het is eervoller om haar met rust te laten.</a:t>
            </a:r>
          </a:p>
          <a:p>
            <a:r>
              <a:rPr lang="nl-NL" b="1" dirty="0" smtClean="0">
                <a:latin typeface="Arial" pitchFamily="34" charset="0"/>
                <a:cs typeface="Arial" pitchFamily="34" charset="0"/>
              </a:rPr>
              <a:t>B. Nee, hij moet volhouden, want de vrouw gaat hem vanzelf wel leuk vinden. </a:t>
            </a:r>
          </a:p>
          <a:p>
            <a:endParaRPr lang="nl-NL" b="1" dirty="0" smtClean="0">
              <a:latin typeface="Arial" pitchFamily="34" charset="0"/>
              <a:cs typeface="Arial" pitchFamily="34" charset="0"/>
            </a:endParaRPr>
          </a:p>
          <a:p>
            <a:pPr>
              <a:buNone/>
            </a:pPr>
            <a:r>
              <a:rPr lang="nl-NL" b="1" dirty="0" smtClean="0">
                <a:latin typeface="Arial" pitchFamily="34" charset="0"/>
                <a:cs typeface="Arial" pitchFamily="34" charset="0"/>
              </a:rPr>
              <a:t>- </a:t>
            </a:r>
            <a:r>
              <a:rPr lang="nl-NL" dirty="0" smtClean="0">
                <a:latin typeface="Arial" pitchFamily="34" charset="0"/>
                <a:cs typeface="Arial" pitchFamily="34" charset="0"/>
              </a:rPr>
              <a:t>Het is belangrijk om standvastig te zijn in de liefde! Dan weet de vrouw in ieder geval dat de man haar altijd trouw zal zijn.</a:t>
            </a:r>
          </a:p>
          <a:p>
            <a:pPr>
              <a:buNone/>
            </a:pPr>
            <a:endParaRPr lang="nl-NL" b="1" dirty="0" smtClean="0"/>
          </a:p>
          <a:p>
            <a:endParaRPr lang="nl-N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latin typeface="Arial" pitchFamily="34" charset="0"/>
                <a:cs typeface="Arial" pitchFamily="34" charset="0"/>
              </a:rPr>
              <a:t>Bonusvraag</a:t>
            </a:r>
            <a:endParaRPr lang="nl-NL" sz="4000" dirty="0">
              <a:latin typeface="Arial" pitchFamily="34" charset="0"/>
              <a:cs typeface="Arial" pitchFamily="34" charset="0"/>
            </a:endParaRPr>
          </a:p>
        </p:txBody>
      </p:sp>
      <p:sp>
        <p:nvSpPr>
          <p:cNvPr id="3" name="Tijdelijke aanduiding voor inhoud 2"/>
          <p:cNvSpPr>
            <a:spLocks noGrp="1"/>
          </p:cNvSpPr>
          <p:nvPr>
            <p:ph idx="1"/>
          </p:nvPr>
        </p:nvSpPr>
        <p:spPr/>
        <p:txBody>
          <a:bodyPr/>
          <a:lstStyle/>
          <a:p>
            <a:r>
              <a:rPr lang="nl-NL" dirty="0" smtClean="0">
                <a:latin typeface="Arial" pitchFamily="34" charset="0"/>
                <a:cs typeface="Arial" pitchFamily="34" charset="0"/>
              </a:rPr>
              <a:t>Hoe vaak wordt het woord ‘Minne’ gebruikt in de </a:t>
            </a:r>
            <a:r>
              <a:rPr lang="nl-NL" dirty="0">
                <a:latin typeface="Arial" pitchFamily="34" charset="0"/>
                <a:cs typeface="Arial" pitchFamily="34" charset="0"/>
              </a:rPr>
              <a:t>M</a:t>
            </a:r>
            <a:r>
              <a:rPr lang="nl-NL" dirty="0" smtClean="0">
                <a:latin typeface="Arial" pitchFamily="34" charset="0"/>
                <a:cs typeface="Arial" pitchFamily="34" charset="0"/>
              </a:rPr>
              <a:t>iddelnederlandse tekstversie van Van-</a:t>
            </a:r>
            <a:r>
              <a:rPr lang="nl-NL" dirty="0" err="1" smtClean="0">
                <a:latin typeface="Arial" pitchFamily="34" charset="0"/>
                <a:cs typeface="Arial" pitchFamily="34" charset="0"/>
              </a:rPr>
              <a:t>Hulthem</a:t>
            </a:r>
            <a:r>
              <a:rPr lang="nl-NL" dirty="0" smtClean="0">
                <a:latin typeface="Arial" pitchFamily="34" charset="0"/>
                <a:cs typeface="Arial" pitchFamily="34" charset="0"/>
              </a:rPr>
              <a:t>?</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itchFamily="34" charset="0"/>
                <a:cs typeface="Arial" pitchFamily="34" charset="0"/>
              </a:rPr>
              <a:t>Literatuur over de liefde</a:t>
            </a:r>
            <a:endParaRPr lang="nl-NL" dirty="0">
              <a:latin typeface="Arial" pitchFamily="34" charset="0"/>
              <a:cs typeface="Arial" pitchFamily="34" charset="0"/>
            </a:endParaRPr>
          </a:p>
        </p:txBody>
      </p:sp>
      <p:sp>
        <p:nvSpPr>
          <p:cNvPr id="3" name="Tijdelijke aanduiding voor inhoud 2"/>
          <p:cNvSpPr>
            <a:spLocks noGrp="1"/>
          </p:cNvSpPr>
          <p:nvPr>
            <p:ph idx="1"/>
          </p:nvPr>
        </p:nvSpPr>
        <p:spPr/>
        <p:txBody>
          <a:bodyPr>
            <a:normAutofit/>
          </a:bodyPr>
          <a:lstStyle/>
          <a:p>
            <a:r>
              <a:rPr lang="nl-NL" dirty="0" smtClean="0">
                <a:latin typeface="Arial" pitchFamily="34" charset="0"/>
                <a:cs typeface="Arial" pitchFamily="34" charset="0"/>
              </a:rPr>
              <a:t>Mensen aan hof spiegelen zich aan dappere ridders en hun geliefden in literatuur</a:t>
            </a:r>
          </a:p>
          <a:p>
            <a:r>
              <a:rPr lang="nl-NL" dirty="0" smtClean="0">
                <a:latin typeface="Arial" pitchFamily="34" charset="0"/>
                <a:cs typeface="Arial" pitchFamily="34" charset="0"/>
              </a:rPr>
              <a:t>Arthurromans</a:t>
            </a:r>
            <a:r>
              <a:rPr lang="nl-NL" dirty="0">
                <a:latin typeface="Arial" pitchFamily="34" charset="0"/>
                <a:cs typeface="Arial" pitchFamily="34" charset="0"/>
              </a:rPr>
              <a:t>: bekendste voorbeeld van hoofse literatuur en hoofse ridderwereld</a:t>
            </a:r>
            <a:endParaRPr lang="nl-NL" dirty="0" smtClean="0">
              <a:latin typeface="Arial" pitchFamily="34" charset="0"/>
              <a:cs typeface="Arial" pitchFamily="34" charset="0"/>
            </a:endParaRPr>
          </a:p>
          <a:p>
            <a:r>
              <a:rPr lang="nl-NL" dirty="0" smtClean="0">
                <a:latin typeface="Arial" pitchFamily="34" charset="0"/>
                <a:cs typeface="Arial" pitchFamily="34" charset="0"/>
              </a:rPr>
              <a:t>Ridders </a:t>
            </a:r>
            <a:r>
              <a:rPr lang="nl-NL" dirty="0">
                <a:latin typeface="Arial" pitchFamily="34" charset="0"/>
                <a:cs typeface="Arial" pitchFamily="34" charset="0"/>
              </a:rPr>
              <a:t>zijn </a:t>
            </a:r>
            <a:r>
              <a:rPr lang="nl-NL" dirty="0" smtClean="0">
                <a:latin typeface="Arial" pitchFamily="34" charset="0"/>
                <a:cs typeface="Arial" pitchFamily="34" charset="0"/>
              </a:rPr>
              <a:t>niet </a:t>
            </a:r>
            <a:r>
              <a:rPr lang="nl-NL" dirty="0">
                <a:latin typeface="Arial" pitchFamily="34" charset="0"/>
                <a:cs typeface="Arial" pitchFamily="34" charset="0"/>
              </a:rPr>
              <a:t>alleen dappere vechtersbazen, maar ook voorbeeldige </a:t>
            </a:r>
            <a:r>
              <a:rPr lang="nl-NL" dirty="0" smtClean="0">
                <a:latin typeface="Arial" pitchFamily="34" charset="0"/>
                <a:cs typeface="Arial" pitchFamily="34" charset="0"/>
              </a:rPr>
              <a:t>minnaars</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latin typeface="Arial" pitchFamily="34" charset="0"/>
                <a:cs typeface="Arial" pitchFamily="34" charset="0"/>
              </a:rPr>
              <a:t>Bonusvraag</a:t>
            </a:r>
            <a:endParaRPr lang="nl-NL" sz="4000" dirty="0">
              <a:latin typeface="Arial" pitchFamily="34" charset="0"/>
              <a:cs typeface="Arial" pitchFamily="34" charset="0"/>
            </a:endParaRPr>
          </a:p>
        </p:txBody>
      </p:sp>
      <p:sp>
        <p:nvSpPr>
          <p:cNvPr id="3" name="Tijdelijke aanduiding voor inhoud 2"/>
          <p:cNvSpPr>
            <a:spLocks noGrp="1"/>
          </p:cNvSpPr>
          <p:nvPr>
            <p:ph idx="1"/>
          </p:nvPr>
        </p:nvSpPr>
        <p:spPr/>
        <p:txBody>
          <a:bodyPr>
            <a:normAutofit/>
          </a:bodyPr>
          <a:lstStyle/>
          <a:p>
            <a:r>
              <a:rPr lang="nl-NL" dirty="0" smtClean="0">
                <a:latin typeface="Arial" pitchFamily="34" charset="0"/>
                <a:cs typeface="Arial" pitchFamily="34" charset="0"/>
              </a:rPr>
              <a:t>Hoe vaak wordt het woord ‘Minne’ gebruikt in de </a:t>
            </a:r>
            <a:r>
              <a:rPr lang="nl-NL" dirty="0" smtClean="0">
                <a:latin typeface="Arial" pitchFamily="34" charset="0"/>
                <a:cs typeface="Arial" pitchFamily="34" charset="0"/>
              </a:rPr>
              <a:t>Middelnederlandse </a:t>
            </a:r>
            <a:r>
              <a:rPr lang="nl-NL" dirty="0" smtClean="0">
                <a:latin typeface="Arial" pitchFamily="34" charset="0"/>
                <a:cs typeface="Arial" pitchFamily="34" charset="0"/>
              </a:rPr>
              <a:t>tekstversie van Van-</a:t>
            </a:r>
            <a:r>
              <a:rPr lang="nl-NL" dirty="0" err="1" smtClean="0">
                <a:latin typeface="Arial" pitchFamily="34" charset="0"/>
                <a:cs typeface="Arial" pitchFamily="34" charset="0"/>
              </a:rPr>
              <a:t>Hulthem</a:t>
            </a:r>
            <a:r>
              <a:rPr lang="nl-NL" dirty="0" smtClean="0">
                <a:latin typeface="Arial" pitchFamily="34" charset="0"/>
                <a:cs typeface="Arial" pitchFamily="34" charset="0"/>
              </a:rPr>
              <a:t>?</a:t>
            </a:r>
          </a:p>
          <a:p>
            <a:endParaRPr lang="nl-NL" dirty="0" smtClean="0">
              <a:latin typeface="Arial" pitchFamily="34" charset="0"/>
              <a:cs typeface="Arial" pitchFamily="34" charset="0"/>
            </a:endParaRPr>
          </a:p>
          <a:p>
            <a:r>
              <a:rPr lang="nl-NL" dirty="0" smtClean="0">
                <a:latin typeface="Arial" pitchFamily="34" charset="0"/>
                <a:cs typeface="Arial" pitchFamily="34" charset="0"/>
              </a:rPr>
              <a:t>Antwoord: 23 keer!</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itchFamily="34" charset="0"/>
                <a:cs typeface="Arial" pitchFamily="34" charset="0"/>
              </a:rPr>
              <a:t>Middeleeuwse liefdesquiz</a:t>
            </a:r>
            <a:endParaRPr lang="nl-NL" dirty="0">
              <a:latin typeface="Arial" pitchFamily="34" charset="0"/>
              <a:cs typeface="Arial" pitchFamily="34" charset="0"/>
            </a:endParaRPr>
          </a:p>
        </p:txBody>
      </p:sp>
      <p:sp>
        <p:nvSpPr>
          <p:cNvPr id="3" name="Tijdelijke aanduiding voor inhoud 2"/>
          <p:cNvSpPr>
            <a:spLocks noGrp="1"/>
          </p:cNvSpPr>
          <p:nvPr>
            <p:ph idx="1"/>
          </p:nvPr>
        </p:nvSpPr>
        <p:spPr/>
        <p:txBody>
          <a:bodyPr>
            <a:normAutofit fontScale="85000" lnSpcReduction="10000"/>
          </a:bodyPr>
          <a:lstStyle/>
          <a:p>
            <a:pPr>
              <a:buNone/>
            </a:pPr>
            <a:r>
              <a:rPr lang="nl-NL" dirty="0" smtClean="0">
                <a:latin typeface="Arial" pitchFamily="34" charset="0"/>
                <a:cs typeface="Arial" pitchFamily="34" charset="0"/>
              </a:rPr>
              <a:t>Hoe dacht de Middeleeuwer over liefde?</a:t>
            </a:r>
          </a:p>
          <a:p>
            <a:pPr>
              <a:buNone/>
            </a:pPr>
            <a:endParaRPr lang="nl-NL" dirty="0" smtClean="0">
              <a:latin typeface="Arial" pitchFamily="34" charset="0"/>
              <a:cs typeface="Arial" pitchFamily="34" charset="0"/>
            </a:endParaRPr>
          </a:p>
          <a:p>
            <a:r>
              <a:rPr lang="nl-NL" dirty="0" smtClean="0">
                <a:latin typeface="Arial" pitchFamily="34" charset="0"/>
                <a:cs typeface="Arial" pitchFamily="34" charset="0"/>
              </a:rPr>
              <a:t>10 multiple-</a:t>
            </a:r>
            <a:r>
              <a:rPr lang="nl-NL" dirty="0" err="1" smtClean="0">
                <a:latin typeface="Arial" pitchFamily="34" charset="0"/>
                <a:cs typeface="Arial" pitchFamily="34" charset="0"/>
              </a:rPr>
              <a:t>choice</a:t>
            </a:r>
            <a:r>
              <a:rPr lang="nl-NL" dirty="0" smtClean="0">
                <a:latin typeface="Arial" pitchFamily="34" charset="0"/>
                <a:cs typeface="Arial" pitchFamily="34" charset="0"/>
              </a:rPr>
              <a:t> vragen</a:t>
            </a:r>
          </a:p>
          <a:p>
            <a:r>
              <a:rPr lang="nl-NL" dirty="0" smtClean="0">
                <a:latin typeface="Arial" pitchFamily="34" charset="0"/>
                <a:cs typeface="Arial" pitchFamily="34" charset="0"/>
              </a:rPr>
              <a:t>1 open bonusvraag</a:t>
            </a:r>
          </a:p>
          <a:p>
            <a:endParaRPr lang="nl-NL" dirty="0" smtClean="0">
              <a:latin typeface="Arial" pitchFamily="34" charset="0"/>
              <a:cs typeface="Arial" pitchFamily="34" charset="0"/>
            </a:endParaRPr>
          </a:p>
          <a:p>
            <a:r>
              <a:rPr lang="nl-NL" dirty="0" smtClean="0">
                <a:latin typeface="Arial" pitchFamily="34" charset="0"/>
                <a:cs typeface="Arial" pitchFamily="34" charset="0"/>
              </a:rPr>
              <a:t>Gebaseerd op de literatuur over  de minnekunst; In deze literatuur stonden traktaten of vragen en antwoorden met betrekking tot de liefde</a:t>
            </a:r>
          </a:p>
          <a:p>
            <a:pPr>
              <a:buNone/>
            </a:pPr>
            <a:r>
              <a:rPr lang="nl-NL" dirty="0" smtClean="0">
                <a:latin typeface="Arial" pitchFamily="34" charset="0"/>
                <a:cs typeface="Arial" pitchFamily="34" charset="0"/>
              </a:rPr>
              <a:t/>
            </a:r>
            <a:br>
              <a:rPr lang="nl-NL" dirty="0" smtClean="0">
                <a:latin typeface="Arial" pitchFamily="34" charset="0"/>
                <a:cs typeface="Arial" pitchFamily="34" charset="0"/>
              </a:rPr>
            </a:b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888" y="675280"/>
            <a:ext cx="8229600" cy="1143000"/>
          </a:xfrm>
        </p:spPr>
        <p:txBody>
          <a:bodyPr>
            <a:normAutofit fontScale="90000"/>
          </a:bodyPr>
          <a:lstStyle/>
          <a:p>
            <a:r>
              <a:rPr lang="nl-NL" sz="4000" dirty="0" smtClean="0">
                <a:latin typeface="Arial" pitchFamily="34" charset="0"/>
                <a:cs typeface="Arial" pitchFamily="34" charset="0"/>
              </a:rPr>
              <a:t>1. Als je getrouwd bent, mag je dan een relatie aangaan?</a:t>
            </a:r>
            <a:r>
              <a:rPr lang="nl-NL" dirty="0" smtClean="0">
                <a:latin typeface="Arial" pitchFamily="34" charset="0"/>
                <a:cs typeface="Arial" pitchFamily="34" charset="0"/>
              </a:rPr>
              <a:t/>
            </a:r>
            <a:br>
              <a:rPr lang="nl-NL" dirty="0" smtClean="0">
                <a:latin typeface="Arial" pitchFamily="34" charset="0"/>
                <a:cs typeface="Arial" pitchFamily="34" charset="0"/>
              </a:rPr>
            </a:br>
            <a:endParaRPr lang="nl-NL" dirty="0">
              <a:latin typeface="Arial" pitchFamily="34" charset="0"/>
              <a:cs typeface="Arial" pitchFamily="34" charset="0"/>
            </a:endParaRPr>
          </a:p>
        </p:txBody>
      </p:sp>
      <p:sp>
        <p:nvSpPr>
          <p:cNvPr id="3" name="Tijdelijke aanduiding voor inhoud 2"/>
          <p:cNvSpPr>
            <a:spLocks noGrp="1"/>
          </p:cNvSpPr>
          <p:nvPr>
            <p:ph idx="1"/>
          </p:nvPr>
        </p:nvSpPr>
        <p:spPr>
          <a:xfrm>
            <a:off x="457200" y="1772816"/>
            <a:ext cx="8229600" cy="4353347"/>
          </a:xfrm>
        </p:spPr>
        <p:txBody>
          <a:bodyPr/>
          <a:lstStyle/>
          <a:p>
            <a:endParaRPr lang="nl-NL" dirty="0" smtClean="0"/>
          </a:p>
          <a:p>
            <a:endParaRPr lang="nl-NL" dirty="0" smtClean="0"/>
          </a:p>
          <a:p>
            <a:r>
              <a:rPr lang="nl-NL" dirty="0" smtClean="0">
                <a:latin typeface="Arial" pitchFamily="34" charset="0"/>
                <a:cs typeface="Arial" pitchFamily="34" charset="0"/>
              </a:rPr>
              <a:t>A. Nee, dat is overspel en dan is het zondig;</a:t>
            </a:r>
          </a:p>
          <a:p>
            <a:r>
              <a:rPr lang="nl-NL" dirty="0" smtClean="0">
                <a:latin typeface="Arial" pitchFamily="34" charset="0"/>
                <a:cs typeface="Arial" pitchFamily="34" charset="0"/>
              </a:rPr>
              <a:t>B. Ja, zolang het geheim blijft.</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dirty="0" smtClean="0">
                <a:latin typeface="Arial" pitchFamily="34" charset="0"/>
                <a:cs typeface="Arial" pitchFamily="34" charset="0"/>
              </a:rPr>
              <a:t>1. Als je getrouwd bent, mag je dan een relatie aangaan?</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a:xfrm>
            <a:off x="467544" y="1628800"/>
            <a:ext cx="8229600" cy="4525963"/>
          </a:xfrm>
        </p:spPr>
        <p:txBody>
          <a:bodyPr>
            <a:normAutofit/>
          </a:bodyPr>
          <a:lstStyle/>
          <a:p>
            <a:r>
              <a:rPr lang="nl-NL" dirty="0" smtClean="0">
                <a:latin typeface="Arial" pitchFamily="34" charset="0"/>
                <a:cs typeface="Arial" pitchFamily="34" charset="0"/>
              </a:rPr>
              <a:t>A. Nee, dat is overspel en is zondig;</a:t>
            </a:r>
          </a:p>
          <a:p>
            <a:r>
              <a:rPr lang="nl-NL" b="1" dirty="0" smtClean="0">
                <a:latin typeface="Arial" pitchFamily="34" charset="0"/>
                <a:cs typeface="Arial" pitchFamily="34" charset="0"/>
              </a:rPr>
              <a:t>B. Ja, zolang het geheim blijft.</a:t>
            </a:r>
          </a:p>
          <a:p>
            <a:pPr>
              <a:buNone/>
            </a:pPr>
            <a:endParaRPr lang="nl-NL" dirty="0" smtClean="0">
              <a:latin typeface="Arial" pitchFamily="34" charset="0"/>
              <a:cs typeface="Arial" pitchFamily="34" charset="0"/>
            </a:endParaRPr>
          </a:p>
          <a:p>
            <a:pPr>
              <a:buFontTx/>
              <a:buChar char="-"/>
            </a:pPr>
            <a:r>
              <a:rPr lang="nl-NL" dirty="0" smtClean="0">
                <a:latin typeface="Arial" pitchFamily="34" charset="0"/>
                <a:cs typeface="Arial" pitchFamily="34" charset="0"/>
              </a:rPr>
              <a:t>Binnen het middeleeuwse huwelijk hoefde</a:t>
            </a:r>
          </a:p>
          <a:p>
            <a:pPr>
              <a:buNone/>
            </a:pPr>
            <a:r>
              <a:rPr lang="nl-NL" dirty="0" smtClean="0">
                <a:latin typeface="Arial" pitchFamily="34" charset="0"/>
                <a:cs typeface="Arial" pitchFamily="34" charset="0"/>
              </a:rPr>
              <a:t>niet per se sprake te zijn van liefde. </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dirty="0" smtClean="0">
                <a:latin typeface="Arial" pitchFamily="34" charset="0"/>
                <a:cs typeface="Arial" pitchFamily="34" charset="0"/>
              </a:rPr>
              <a:t>2. Hoe merk je aan een vrouw/man of de wortel van liefde is geplant?</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a:xfrm>
            <a:off x="395536" y="1844824"/>
            <a:ext cx="8229600" cy="4525963"/>
          </a:xfrm>
        </p:spPr>
        <p:txBody>
          <a:bodyPr/>
          <a:lstStyle/>
          <a:p>
            <a:r>
              <a:rPr lang="nl-NL" dirty="0" smtClean="0">
                <a:latin typeface="Arial" pitchFamily="34" charset="0"/>
                <a:cs typeface="Arial" pitchFamily="34" charset="0"/>
              </a:rPr>
              <a:t>A. Als de persoon rood wordt, wanneer je hem/haar tegenkomt;</a:t>
            </a:r>
          </a:p>
          <a:p>
            <a:r>
              <a:rPr lang="nl-NL" dirty="0" smtClean="0">
                <a:latin typeface="Arial" pitchFamily="34" charset="0"/>
                <a:cs typeface="Arial" pitchFamily="34" charset="0"/>
              </a:rPr>
              <a:t>B. Als de persoon verbleekt, wanneer je hem/haar tegenkomt;</a:t>
            </a:r>
          </a:p>
          <a:p>
            <a:r>
              <a:rPr lang="nl-NL" dirty="0" smtClean="0">
                <a:latin typeface="Arial" pitchFamily="34" charset="0"/>
                <a:cs typeface="Arial" pitchFamily="34" charset="0"/>
              </a:rPr>
              <a:t>C. Als de persoon niet verandert van gelaat, het is tenslotte nog maar in de beginfase.</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dirty="0" smtClean="0">
                <a:latin typeface="Arial" pitchFamily="34" charset="0"/>
                <a:cs typeface="Arial" pitchFamily="34" charset="0"/>
              </a:rPr>
              <a:t>2. Hoe merk je aan een vrouw/man of de wortel van liefde is geplant?</a:t>
            </a: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p:txBody>
          <a:bodyPr/>
          <a:lstStyle/>
          <a:p>
            <a:r>
              <a:rPr lang="nl-NL" b="1" dirty="0" smtClean="0">
                <a:latin typeface="Arial" pitchFamily="34" charset="0"/>
                <a:cs typeface="Arial" pitchFamily="34" charset="0"/>
              </a:rPr>
              <a:t>A. Als degene rood wordt, wanneer je hem/haar tegenkomt;</a:t>
            </a:r>
          </a:p>
          <a:p>
            <a:r>
              <a:rPr lang="nl-NL" dirty="0" smtClean="0">
                <a:latin typeface="Arial" pitchFamily="34" charset="0"/>
                <a:cs typeface="Arial" pitchFamily="34" charset="0"/>
              </a:rPr>
              <a:t>B. Als degene verbleekt, wanneer je hem/haar tegenkomt;</a:t>
            </a:r>
          </a:p>
          <a:p>
            <a:r>
              <a:rPr lang="nl-NL" dirty="0" smtClean="0">
                <a:latin typeface="Arial" pitchFamily="34" charset="0"/>
                <a:cs typeface="Arial" pitchFamily="34" charset="0"/>
              </a:rPr>
              <a:t>C. Als degene niet verandert van gelaat, het is tenslotte nog maar in de beginfase.</a:t>
            </a:r>
          </a:p>
          <a:p>
            <a:pPr>
              <a:buNone/>
            </a:pPr>
            <a:r>
              <a:rPr lang="nl-NL" dirty="0" smtClean="0">
                <a:latin typeface="Arial" pitchFamily="34" charset="0"/>
                <a:cs typeface="Arial" pitchFamily="34" charset="0"/>
              </a:rPr>
              <a:t>- Het rood worden werd gezien als een teken van verliefdheid.</a:t>
            </a:r>
            <a:endParaRPr lang="nl-NL"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92696"/>
            <a:ext cx="8229600" cy="1143000"/>
          </a:xfrm>
        </p:spPr>
        <p:txBody>
          <a:bodyPr>
            <a:noAutofit/>
          </a:bodyPr>
          <a:lstStyle/>
          <a:p>
            <a:r>
              <a:rPr lang="nl-NL" sz="3600" dirty="0" smtClean="0">
                <a:latin typeface="Arial" pitchFamily="34" charset="0"/>
                <a:cs typeface="Arial" pitchFamily="34" charset="0"/>
              </a:rPr>
              <a:t>3.Wat heeft de verliefde het meest nodig?</a:t>
            </a:r>
            <a:br>
              <a:rPr lang="nl-NL" sz="3600" dirty="0" smtClean="0">
                <a:latin typeface="Arial" pitchFamily="34" charset="0"/>
                <a:cs typeface="Arial" pitchFamily="34" charset="0"/>
              </a:rPr>
            </a:br>
            <a:endParaRPr lang="nl-NL" sz="3600" dirty="0">
              <a:latin typeface="Arial" pitchFamily="34" charset="0"/>
              <a:cs typeface="Arial" pitchFamily="34" charset="0"/>
            </a:endParaRPr>
          </a:p>
        </p:txBody>
      </p:sp>
      <p:sp>
        <p:nvSpPr>
          <p:cNvPr id="3" name="Tijdelijke aanduiding voor inhoud 2"/>
          <p:cNvSpPr>
            <a:spLocks noGrp="1"/>
          </p:cNvSpPr>
          <p:nvPr>
            <p:ph idx="1"/>
          </p:nvPr>
        </p:nvSpPr>
        <p:spPr/>
        <p:txBody>
          <a:bodyPr/>
          <a:lstStyle/>
          <a:p>
            <a:pPr lvl="0"/>
            <a:endParaRPr lang="nl-NL" dirty="0" smtClean="0"/>
          </a:p>
          <a:p>
            <a:pPr lvl="0"/>
            <a:r>
              <a:rPr lang="nl-NL" dirty="0" smtClean="0">
                <a:latin typeface="Arial" pitchFamily="34" charset="0"/>
                <a:cs typeface="Arial" pitchFamily="34" charset="0"/>
              </a:rPr>
              <a:t>A. Bloemen en andere cadeautjes;</a:t>
            </a:r>
          </a:p>
          <a:p>
            <a:pPr lvl="0"/>
            <a:r>
              <a:rPr lang="nl-NL" dirty="0" smtClean="0">
                <a:latin typeface="Arial" pitchFamily="34" charset="0"/>
                <a:cs typeface="Arial" pitchFamily="34" charset="0"/>
              </a:rPr>
              <a:t>B. Lieve woorden van zijn/haar geliefde;</a:t>
            </a:r>
          </a:p>
          <a:p>
            <a:r>
              <a:rPr lang="nl-NL" dirty="0" smtClean="0">
                <a:latin typeface="Arial" pitchFamily="34" charset="0"/>
                <a:cs typeface="Arial" pitchFamily="34" charset="0"/>
              </a:rPr>
              <a:t>C. Niets, de liefde die hij/zij voelt in het hart is genoeg.</a:t>
            </a:r>
          </a:p>
          <a:p>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TotalTime>
  <Words>1889</Words>
  <Application>Microsoft Office PowerPoint</Application>
  <PresentationFormat>Diavoorstelling (4:3)</PresentationFormat>
  <Paragraphs>219</Paragraphs>
  <Slides>30</Slides>
  <Notes>30</Notes>
  <HiddenSlides>0</HiddenSlides>
  <MMClips>0</MMClips>
  <ScaleCrop>false</ScaleCrop>
  <HeadingPairs>
    <vt:vector size="4" baseType="variant">
      <vt:variant>
        <vt:lpstr>Thema</vt:lpstr>
      </vt:variant>
      <vt:variant>
        <vt:i4>1</vt:i4>
      </vt:variant>
      <vt:variant>
        <vt:lpstr>Diatitels</vt:lpstr>
      </vt:variant>
      <vt:variant>
        <vt:i4>30</vt:i4>
      </vt:variant>
    </vt:vector>
  </HeadingPairs>
  <TitlesOfParts>
    <vt:vector size="31" baseType="lpstr">
      <vt:lpstr>Kantoorthema</vt:lpstr>
      <vt:lpstr>Motieven in de zaak V. </vt:lpstr>
      <vt:lpstr>Ontstaan van een hofcultuur</vt:lpstr>
      <vt:lpstr>Literatuur over de liefde</vt:lpstr>
      <vt:lpstr>Middeleeuwse liefdesquiz</vt:lpstr>
      <vt:lpstr>1. Als je getrouwd bent, mag je dan een relatie aangaan? </vt:lpstr>
      <vt:lpstr>1. Als je getrouwd bent, mag je dan een relatie aangaan?</vt:lpstr>
      <vt:lpstr>2. Hoe merk je aan een vrouw/man of de wortel van liefde is geplant?</vt:lpstr>
      <vt:lpstr>2. Hoe merk je aan een vrouw/man of de wortel van liefde is geplant?</vt:lpstr>
      <vt:lpstr>3.Wat heeft de verliefde het meest nodig? </vt:lpstr>
      <vt:lpstr>3.Wat heeft de verliefde het meest nodig? </vt:lpstr>
      <vt:lpstr>3. Wat heeft de verliefde het meest nodig?</vt:lpstr>
      <vt:lpstr>4. Je bent verliefd. Aan wie vertel je het? </vt:lpstr>
      <vt:lpstr>4. Je bent verliefd. Aan wie vertel je het? </vt:lpstr>
      <vt:lpstr>4. Je bent verliefd. Aan wie vertel je het?</vt:lpstr>
      <vt:lpstr>5. Wie lijdt het meest onder de liefde?  </vt:lpstr>
      <vt:lpstr>5. Wie lijdt het meest onder de liefde?  </vt:lpstr>
      <vt:lpstr>6. Wat gebeurt er als je aan het duelleren bent, en je geliefde aan de zijlijn toekijkt?</vt:lpstr>
      <vt:lpstr>6. Wat gebeurt er als je aan het duelleren bent, en je geliefde aan de zijlijn toekijkt?</vt:lpstr>
      <vt:lpstr>6. Wat gebeurt er als je aan het duelleren bent, en je geliefde aan de zijlijn toekijkt?</vt:lpstr>
      <vt:lpstr>6. Wat gebeurt er als je aan het duelleren bent, en je geliefde aan de zijlijn toekijkt?</vt:lpstr>
      <vt:lpstr>7. Je ligt met je lief in bed en haar handen en voeten zijn samengebonden, zou je haar dan losmaken? </vt:lpstr>
      <vt:lpstr>7. Je ligt met je lief in bed en haar handen en voeten zijn samengebonden, zou je haar dan losmaken? </vt:lpstr>
      <vt:lpstr>8.  Wie zijn de grootste vijanden van geliefden? </vt:lpstr>
      <vt:lpstr>8.  Wie zijn de grootste vijanden van geliefden? </vt:lpstr>
      <vt:lpstr>9. Drie vrouwen hebben je even lief; een rijke, een wijze en een mooie vrouw. Welke kies je?</vt:lpstr>
      <vt:lpstr>9. Drie vrouwen hebben u even lief; een rijke, een wijze en mooie vrouw. Welke kies je? </vt:lpstr>
      <vt:lpstr>10. Moet een man het opgeven als een vrouw hem al een paar keer heeft afgewezen?  </vt:lpstr>
      <vt:lpstr>10. Moet een man het opgeven als een vrouw hem al een paar maal heeft afgewezen?</vt:lpstr>
      <vt:lpstr>Bonusvraag</vt:lpstr>
      <vt:lpstr>Bonusvraag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Liefdessymboliek in de middeleeuwse kunst</dc:title>
  <dc:creator>Annemarije</dc:creator>
  <cp:lastModifiedBy>p2walta@hetnet.nl</cp:lastModifiedBy>
  <cp:revision>76</cp:revision>
  <dcterms:created xsi:type="dcterms:W3CDTF">2013-01-08T10:48:08Z</dcterms:created>
  <dcterms:modified xsi:type="dcterms:W3CDTF">2013-06-02T17:37:11Z</dcterms:modified>
</cp:coreProperties>
</file>