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61" r:id="rId3"/>
    <p:sldId id="267" r:id="rId4"/>
    <p:sldId id="259" r:id="rId5"/>
    <p:sldId id="262" r:id="rId6"/>
    <p:sldId id="256" r:id="rId7"/>
    <p:sldId id="266"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20" autoAdjust="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9A447-3289-4838-BB1D-CF1EA6FCCDF7}" type="datetimeFigureOut">
              <a:rPr lang="en-US" smtClean="0"/>
              <a:pPr/>
              <a:t>5/13/2016</a:t>
            </a:fld>
            <a:endParaRPr lang="en-US"/>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2F7D1-39C0-4622-AC5B-77F63B40CF40}" type="slidenum">
              <a:rPr lang="en-US" smtClean="0"/>
              <a:pPr/>
              <a:t>‹nr.›</a:t>
            </a:fld>
            <a:endParaRPr lang="en-US"/>
          </a:p>
        </p:txBody>
      </p:sp>
    </p:spTree>
    <p:extLst>
      <p:ext uri="{BB962C8B-B14F-4D97-AF65-F5344CB8AC3E}">
        <p14:creationId xmlns="" xmlns:p14="http://schemas.microsoft.com/office/powerpoint/2010/main" val="163549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Voorbeeld 1: </a:t>
            </a:r>
            <a:r>
              <a:rPr lang="nl-NL" dirty="0" err="1" smtClean="0"/>
              <a:t>Alijt</a:t>
            </a:r>
            <a:r>
              <a:rPr lang="nl-NL" dirty="0" smtClean="0"/>
              <a:t> de Gans</a:t>
            </a:r>
          </a:p>
          <a:p>
            <a:r>
              <a:rPr lang="nl-NL" dirty="0" smtClean="0"/>
              <a:t>Er is ons nog een middeleeuws gedicht overgeleverd, dat een </a:t>
            </a:r>
            <a:r>
              <a:rPr lang="nl-NL" dirty="0" err="1" smtClean="0"/>
              <a:t>preek-parodie</a:t>
            </a:r>
            <a:r>
              <a:rPr lang="nl-NL" dirty="0" smtClean="0"/>
              <a:t> bevat, of waarin de </a:t>
            </a:r>
            <a:r>
              <a:rPr lang="nl-NL" dirty="0" err="1" smtClean="0"/>
              <a:t>verhaler</a:t>
            </a:r>
            <a:r>
              <a:rPr lang="nl-NL" dirty="0" smtClean="0"/>
              <a:t> althans een geestelijke imiteert: het door </a:t>
            </a:r>
            <a:r>
              <a:rPr lang="nl-NL" dirty="0" err="1" smtClean="0"/>
              <a:t>Kalff</a:t>
            </a:r>
            <a:r>
              <a:rPr lang="nl-NL" dirty="0" smtClean="0"/>
              <a:t> bekend gemaakte fragment van </a:t>
            </a:r>
            <a:r>
              <a:rPr lang="nl-NL" dirty="0" err="1" smtClean="0"/>
              <a:t>Alijt</a:t>
            </a:r>
            <a:r>
              <a:rPr lang="nl-NL" dirty="0" smtClean="0"/>
              <a:t> de Gans3).Daarin wordt verhaald, hoe een koster twee ganzen, blijkbaar voor het St.-Maartensfeest, onder zijn gewaad ‘</a:t>
            </a:r>
            <a:r>
              <a:rPr lang="nl-NL" dirty="0" err="1" smtClean="0"/>
              <a:t>tspapen</a:t>
            </a:r>
            <a:r>
              <a:rPr lang="nl-NL" dirty="0" smtClean="0"/>
              <a:t> </a:t>
            </a:r>
            <a:r>
              <a:rPr lang="nl-NL" dirty="0" err="1" smtClean="0"/>
              <a:t>huys</a:t>
            </a:r>
            <a:r>
              <a:rPr lang="nl-NL" dirty="0" smtClean="0"/>
              <a:t> </a:t>
            </a:r>
            <a:r>
              <a:rPr lang="nl-NL" dirty="0" err="1" smtClean="0"/>
              <a:t>ghedraghen</a:t>
            </a:r>
            <a:r>
              <a:rPr lang="nl-NL" dirty="0" smtClean="0"/>
              <a:t>’ heeft. Een van dat tweetal, </a:t>
            </a:r>
            <a:r>
              <a:rPr lang="nl-NL" dirty="0" err="1" smtClean="0"/>
              <a:t>Alijt</a:t>
            </a:r>
            <a:r>
              <a:rPr lang="nl-NL" dirty="0" smtClean="0"/>
              <a:t> genoemd, houdt een klaagzang over haar gruwzaam lot. </a:t>
            </a:r>
          </a:p>
          <a:p>
            <a:endParaRPr lang="en-US" dirty="0"/>
          </a:p>
        </p:txBody>
      </p:sp>
      <p:sp>
        <p:nvSpPr>
          <p:cNvPr id="4" name="Tijdelijke aanduiding voor dianummer 3"/>
          <p:cNvSpPr>
            <a:spLocks noGrp="1"/>
          </p:cNvSpPr>
          <p:nvPr>
            <p:ph type="sldNum" sz="quarter" idx="10"/>
          </p:nvPr>
        </p:nvSpPr>
        <p:spPr/>
        <p:txBody>
          <a:bodyPr/>
          <a:lstStyle/>
          <a:p>
            <a:fld id="{FAC2F7D1-39C0-4622-AC5B-77F63B40CF4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Voorbeeld 2: </a:t>
            </a:r>
            <a:r>
              <a:rPr lang="nl-NL" dirty="0" err="1" smtClean="0"/>
              <a:t>Hanneken</a:t>
            </a:r>
            <a:r>
              <a:rPr lang="nl-NL" dirty="0" smtClean="0"/>
              <a:t> </a:t>
            </a:r>
            <a:r>
              <a:rPr lang="nl-NL" dirty="0" err="1" smtClean="0"/>
              <a:t>Leckertant</a:t>
            </a:r>
            <a:endParaRPr lang="nl-NL" dirty="0" smtClean="0"/>
          </a:p>
          <a:p>
            <a:r>
              <a:rPr lang="nl-NL" dirty="0" smtClean="0"/>
              <a:t>Een middeleeuwse klucht waarin veel grappen worden gemaakt over voedsel. </a:t>
            </a:r>
            <a:r>
              <a:rPr lang="nl-NL" dirty="0" err="1" smtClean="0"/>
              <a:t>Hanneken</a:t>
            </a:r>
            <a:r>
              <a:rPr lang="nl-NL" dirty="0" smtClean="0"/>
              <a:t> is een verwende jongen die van zijn moeder heel veel eten krijgt. Zijn vriend Lippen krijgt juist heel weinig te eten. Dan bedenken ze een plan, waarbij Lippen moet doen alsof hij ziek is en het enige wat hem beter kan maken is lekker</a:t>
            </a:r>
            <a:r>
              <a:rPr lang="nl-NL" baseline="0" dirty="0" smtClean="0"/>
              <a:t> eten. </a:t>
            </a:r>
            <a:endParaRPr lang="en-US" dirty="0"/>
          </a:p>
        </p:txBody>
      </p:sp>
      <p:sp>
        <p:nvSpPr>
          <p:cNvPr id="4" name="Tijdelijke aanduiding voor dianummer 3"/>
          <p:cNvSpPr>
            <a:spLocks noGrp="1"/>
          </p:cNvSpPr>
          <p:nvPr>
            <p:ph type="sldNum" sz="quarter" idx="10"/>
          </p:nvPr>
        </p:nvSpPr>
        <p:spPr/>
        <p:txBody>
          <a:bodyPr/>
          <a:lstStyle/>
          <a:p>
            <a:fld id="{FAC2F7D1-39C0-4622-AC5B-77F63B40CF4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Voorbeeld 3: Luilekkerland</a:t>
            </a:r>
          </a:p>
          <a:p>
            <a:r>
              <a:rPr lang="nl-NL" sz="1200" kern="1200" baseline="0" dirty="0" smtClean="0">
                <a:solidFill>
                  <a:schemeClr val="tx1"/>
                </a:solidFill>
                <a:latin typeface="+mn-lt"/>
                <a:ea typeface="+mn-ea"/>
                <a:cs typeface="+mn-cs"/>
              </a:rPr>
              <a:t>Schilderij van Pieter Bruegel de Oudere (ca 1520 - 1569) "Luilekkerland", uit</a:t>
            </a:r>
          </a:p>
          <a:p>
            <a:r>
              <a:rPr lang="nl-NL" sz="1200" kern="1200" baseline="0" dirty="0" smtClean="0">
                <a:solidFill>
                  <a:schemeClr val="tx1"/>
                </a:solidFill>
                <a:latin typeface="+mn-lt"/>
                <a:ea typeface="+mn-ea"/>
                <a:cs typeface="+mn-cs"/>
              </a:rPr>
              <a:t>1567 Drie volgegeten liggende figuren - een soldaat, een boer en een geleerde - onder</a:t>
            </a:r>
          </a:p>
          <a:p>
            <a:r>
              <a:rPr lang="nl-NL" sz="1200" kern="1200" baseline="0" dirty="0" smtClean="0">
                <a:solidFill>
                  <a:schemeClr val="tx1"/>
                </a:solidFill>
                <a:latin typeface="+mn-lt"/>
                <a:ea typeface="+mn-ea"/>
                <a:cs typeface="+mn-cs"/>
              </a:rPr>
              <a:t>een gedekte tafel. Voorts zijn onder andere te zien een wandelend ei een met pasteien</a:t>
            </a:r>
          </a:p>
          <a:p>
            <a:r>
              <a:rPr lang="nl-NL" sz="1200" kern="1200" baseline="0" dirty="0" smtClean="0">
                <a:solidFill>
                  <a:schemeClr val="tx1"/>
                </a:solidFill>
                <a:latin typeface="+mn-lt"/>
                <a:ea typeface="+mn-ea"/>
                <a:cs typeface="+mn-cs"/>
              </a:rPr>
              <a:t>bedekt dak, een cactus van brood, een brijberg, en een meer van melk.</a:t>
            </a:r>
          </a:p>
          <a:p>
            <a:endParaRPr lang="nl-NL" sz="1200" kern="1200" baseline="0" dirty="0" smtClean="0">
              <a:solidFill>
                <a:schemeClr val="tx1"/>
              </a:solidFill>
              <a:latin typeface="+mn-lt"/>
              <a:ea typeface="+mn-ea"/>
              <a:cs typeface="+mn-cs"/>
            </a:endParaRPr>
          </a:p>
          <a:p>
            <a:r>
              <a:rPr lang="nl-NL" sz="1200" kern="1200" baseline="0" dirty="0" smtClean="0">
                <a:solidFill>
                  <a:schemeClr val="tx1"/>
                </a:solidFill>
                <a:latin typeface="+mn-lt"/>
                <a:ea typeface="+mn-ea"/>
                <a:cs typeface="+mn-cs"/>
              </a:rPr>
              <a:t>De oudste Nederlandse tekst is uit de 15de eeuw en staat op een zeer</a:t>
            </a:r>
          </a:p>
          <a:p>
            <a:r>
              <a:rPr lang="en-US" sz="1200" kern="1200" baseline="0" dirty="0" err="1" smtClean="0">
                <a:solidFill>
                  <a:schemeClr val="tx1"/>
                </a:solidFill>
                <a:latin typeface="+mn-lt"/>
                <a:ea typeface="+mn-ea"/>
                <a:cs typeface="+mn-cs"/>
              </a:rPr>
              <a:t>beschadigd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folioblad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zijn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ook</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teksten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uit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Frankrijk</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Duitsland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Engeland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Italië</a:t>
            </a:r>
            <a:r>
              <a:rPr lang="en-US" sz="1200" kern="1200" baseline="0" dirty="0" smtClean="0">
                <a:solidFill>
                  <a:schemeClr val="tx1"/>
                </a:solidFill>
                <a:latin typeface="+mn-lt"/>
                <a:ea typeface="+mn-ea"/>
                <a:cs typeface="+mn-cs"/>
              </a:rPr>
              <a:t>.</a:t>
            </a:r>
          </a:p>
          <a:p>
            <a:endParaRPr lang="nl-NL" sz="1200" kern="1200" baseline="0" dirty="0" smtClean="0">
              <a:solidFill>
                <a:schemeClr val="tx1"/>
              </a:solidFill>
              <a:latin typeface="+mn-lt"/>
              <a:ea typeface="+mn-ea"/>
              <a:cs typeface="+mn-cs"/>
            </a:endParaRPr>
          </a:p>
          <a:p>
            <a:r>
              <a:rPr lang="nl-NL" dirty="0" smtClean="0"/>
              <a:t>Lezen: stukje </a:t>
            </a:r>
            <a:r>
              <a:rPr lang="nl-NL" dirty="0" err="1" smtClean="0"/>
              <a:t>Pleij</a:t>
            </a:r>
            <a:r>
              <a:rPr lang="nl-NL" dirty="0" smtClean="0"/>
              <a:t> &amp; stukje Annie MG Schmidt</a:t>
            </a:r>
            <a:endParaRPr lang="en-US" dirty="0"/>
          </a:p>
        </p:txBody>
      </p:sp>
      <p:sp>
        <p:nvSpPr>
          <p:cNvPr id="4" name="Tijdelijke aanduiding voor dianummer 3"/>
          <p:cNvSpPr>
            <a:spLocks noGrp="1"/>
          </p:cNvSpPr>
          <p:nvPr>
            <p:ph type="sldNum" sz="quarter" idx="10"/>
          </p:nvPr>
        </p:nvSpPr>
        <p:spPr/>
        <p:txBody>
          <a:bodyPr/>
          <a:lstStyle/>
          <a:p>
            <a:fld id="{FAC2F7D1-39C0-4622-AC5B-77F63B40CF4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FAC2F7D1-39C0-4622-AC5B-77F63B40CF4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13-5-2016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13-5-2016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13-5-2016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13-5-2016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jongerlo.org/images/zeven%20hoofdzonden%20(105)%20LR%20Bosch%20detail%2005%20gula.gif"/>
          <p:cNvPicPr>
            <a:picLocks noChangeAspect="1" noChangeArrowheads="1"/>
          </p:cNvPicPr>
          <p:nvPr/>
        </p:nvPicPr>
        <p:blipFill>
          <a:blip r:embed="rId2" cstate="print"/>
          <a:srcRect/>
          <a:stretch>
            <a:fillRect/>
          </a:stretch>
        </p:blipFill>
        <p:spPr bwMode="auto">
          <a:xfrm>
            <a:off x="1115616" y="1124744"/>
            <a:ext cx="6990663" cy="48965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jongerlo.org/images/zeven%20hoofdzonden%20%28104%29%20LR%20Bosch%20detail%2004%20acedia.gif"/>
          <p:cNvPicPr>
            <a:picLocks noChangeAspect="1" noChangeArrowheads="1"/>
          </p:cNvPicPr>
          <p:nvPr/>
        </p:nvPicPr>
        <p:blipFill>
          <a:blip r:embed="rId2" cstate="print"/>
          <a:srcRect/>
          <a:stretch>
            <a:fillRect/>
          </a:stretch>
        </p:blipFill>
        <p:spPr bwMode="auto">
          <a:xfrm>
            <a:off x="827584" y="692696"/>
            <a:ext cx="7488832" cy="56578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bnl.org/tekst/noor041gave01_01/noor041gave01ill10.gif"/>
          <p:cNvPicPr>
            <a:picLocks noChangeAspect="1" noChangeArrowheads="1"/>
          </p:cNvPicPr>
          <p:nvPr/>
        </p:nvPicPr>
        <p:blipFill>
          <a:blip r:embed="rId2" cstate="print"/>
          <a:srcRect/>
          <a:stretch>
            <a:fillRect/>
          </a:stretch>
        </p:blipFill>
        <p:spPr bwMode="auto">
          <a:xfrm>
            <a:off x="971600" y="764704"/>
            <a:ext cx="7200800" cy="520057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r>
              <a:rPr lang="nl-NL" dirty="0" smtClean="0"/>
              <a:t>‘</a:t>
            </a:r>
            <a:r>
              <a:rPr lang="nl-NL" sz="4000" dirty="0" smtClean="0"/>
              <a:t>Men verworghet mynen hals,</a:t>
            </a:r>
            <a:endParaRPr lang="en-US" sz="4000" dirty="0" smtClean="0"/>
          </a:p>
          <a:p>
            <a:pPr>
              <a:buNone/>
            </a:pPr>
            <a:r>
              <a:rPr lang="nl-NL" sz="4000" dirty="0" err="1" smtClean="0"/>
              <a:t>Myn</a:t>
            </a:r>
            <a:r>
              <a:rPr lang="nl-NL" sz="4000" dirty="0" smtClean="0"/>
              <a:t> </a:t>
            </a:r>
            <a:r>
              <a:rPr lang="nl-NL" sz="4000" dirty="0" err="1" smtClean="0"/>
              <a:t>plumen</a:t>
            </a:r>
            <a:r>
              <a:rPr lang="nl-NL" sz="4000" dirty="0" smtClean="0"/>
              <a:t> worden </a:t>
            </a:r>
            <a:r>
              <a:rPr lang="nl-NL" sz="4000" dirty="0" err="1" smtClean="0"/>
              <a:t>my</a:t>
            </a:r>
            <a:r>
              <a:rPr lang="nl-NL" sz="4000" dirty="0" smtClean="0"/>
              <a:t> </a:t>
            </a:r>
            <a:r>
              <a:rPr lang="nl-NL" sz="4000" dirty="0" err="1" smtClean="0"/>
              <a:t>afghepluct</a:t>
            </a:r>
            <a:r>
              <a:rPr lang="nl-NL" sz="4000" dirty="0" smtClean="0"/>
              <a:t>,</a:t>
            </a:r>
            <a:endParaRPr lang="en-US" sz="4000" dirty="0" smtClean="0"/>
          </a:p>
          <a:p>
            <a:pPr>
              <a:buNone/>
            </a:pPr>
            <a:r>
              <a:rPr lang="nl-NL" sz="4000" dirty="0" err="1" smtClean="0"/>
              <a:t>Myn</a:t>
            </a:r>
            <a:r>
              <a:rPr lang="nl-NL" sz="4000" dirty="0" smtClean="0"/>
              <a:t> </a:t>
            </a:r>
            <a:r>
              <a:rPr lang="nl-NL" sz="4000" dirty="0" err="1" smtClean="0"/>
              <a:t>dermen</a:t>
            </a:r>
            <a:r>
              <a:rPr lang="nl-NL" sz="4000" dirty="0" smtClean="0"/>
              <a:t> worden </a:t>
            </a:r>
            <a:r>
              <a:rPr lang="nl-NL" sz="4000" dirty="0" err="1" smtClean="0"/>
              <a:t>my</a:t>
            </a:r>
            <a:r>
              <a:rPr lang="nl-NL" sz="4000" dirty="0" smtClean="0"/>
              <a:t> </a:t>
            </a:r>
            <a:r>
              <a:rPr lang="nl-NL" sz="4000" dirty="0" err="1" smtClean="0"/>
              <a:t>utghetruct</a:t>
            </a:r>
            <a:r>
              <a:rPr lang="nl-NL" sz="4000" dirty="0" smtClean="0"/>
              <a:t>,</a:t>
            </a:r>
            <a:endParaRPr lang="en-US" sz="4000" dirty="0" smtClean="0"/>
          </a:p>
          <a:p>
            <a:pPr>
              <a:buNone/>
            </a:pPr>
            <a:r>
              <a:rPr lang="nl-NL" sz="4000" dirty="0" smtClean="0"/>
              <a:t>Men tsnet </a:t>
            </a:r>
            <a:r>
              <a:rPr lang="nl-NL" sz="4000" dirty="0" err="1" smtClean="0"/>
              <a:t>my</a:t>
            </a:r>
            <a:r>
              <a:rPr lang="nl-NL" sz="4000" dirty="0" smtClean="0"/>
              <a:t> af </a:t>
            </a:r>
            <a:r>
              <a:rPr lang="nl-NL" sz="4000" dirty="0" err="1" smtClean="0"/>
              <a:t>voetten</a:t>
            </a:r>
            <a:r>
              <a:rPr lang="nl-NL" sz="4000" dirty="0" smtClean="0"/>
              <a:t> </a:t>
            </a:r>
            <a:r>
              <a:rPr lang="nl-NL" sz="4000" dirty="0" err="1" smtClean="0"/>
              <a:t>ende</a:t>
            </a:r>
            <a:r>
              <a:rPr lang="nl-NL" sz="4000" dirty="0" smtClean="0"/>
              <a:t> handen’</a:t>
            </a:r>
            <a:endParaRPr lang="en-US" sz="40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79512" y="476672"/>
            <a:ext cx="8964488" cy="5649491"/>
          </a:xfrm>
        </p:spPr>
        <p:txBody>
          <a:bodyPr>
            <a:normAutofit/>
          </a:bodyPr>
          <a:lstStyle/>
          <a:p>
            <a:pPr>
              <a:buNone/>
            </a:pPr>
            <a:endParaRPr lang="nl-NL" dirty="0" smtClean="0"/>
          </a:p>
          <a:p>
            <a:pPr>
              <a:buNone/>
            </a:pPr>
            <a:r>
              <a:rPr lang="nl-NL" dirty="0" err="1" smtClean="0"/>
              <a:t>Rassch</a:t>
            </a:r>
            <a:r>
              <a:rPr lang="nl-NL" dirty="0" smtClean="0"/>
              <a:t>! </a:t>
            </a:r>
            <a:r>
              <a:rPr lang="nl-NL" dirty="0" err="1" smtClean="0"/>
              <a:t>Haelt</a:t>
            </a:r>
            <a:r>
              <a:rPr lang="nl-NL" dirty="0" smtClean="0"/>
              <a:t> hem </a:t>
            </a:r>
            <a:r>
              <a:rPr lang="nl-NL" dirty="0" err="1" smtClean="0"/>
              <a:t>soetemelckxken</a:t>
            </a:r>
            <a:r>
              <a:rPr lang="nl-NL" dirty="0" smtClean="0"/>
              <a:t> en </a:t>
            </a:r>
            <a:r>
              <a:rPr lang="nl-NL" dirty="0" err="1" smtClean="0"/>
              <a:t>werm</a:t>
            </a:r>
            <a:r>
              <a:rPr lang="nl-NL" dirty="0" smtClean="0"/>
              <a:t> </a:t>
            </a:r>
            <a:r>
              <a:rPr lang="nl-NL" dirty="0" err="1" smtClean="0"/>
              <a:t>rijsken</a:t>
            </a:r>
            <a:endParaRPr lang="nl-NL" dirty="0" smtClean="0"/>
          </a:p>
          <a:p>
            <a:pPr>
              <a:buNone/>
            </a:pPr>
            <a:r>
              <a:rPr lang="nl-NL" dirty="0" smtClean="0"/>
              <a:t>Een </a:t>
            </a:r>
            <a:r>
              <a:rPr lang="nl-NL" dirty="0" err="1" smtClean="0"/>
              <a:t>gebraijen</a:t>
            </a:r>
            <a:r>
              <a:rPr lang="nl-NL" dirty="0" smtClean="0"/>
              <a:t> </a:t>
            </a:r>
            <a:r>
              <a:rPr lang="nl-NL" dirty="0" err="1" smtClean="0"/>
              <a:t>hoenken</a:t>
            </a:r>
            <a:r>
              <a:rPr lang="nl-NL" dirty="0" smtClean="0"/>
              <a:t> </a:t>
            </a:r>
            <a:r>
              <a:rPr lang="nl-NL" dirty="0" err="1" smtClean="0"/>
              <a:t>oft</a:t>
            </a:r>
            <a:r>
              <a:rPr lang="nl-NL" dirty="0" smtClean="0"/>
              <a:t> een </a:t>
            </a:r>
            <a:r>
              <a:rPr lang="nl-NL" dirty="0" err="1" smtClean="0"/>
              <a:t>partijssken</a:t>
            </a:r>
            <a:endParaRPr lang="nl-NL" dirty="0" smtClean="0"/>
          </a:p>
          <a:p>
            <a:pPr>
              <a:buNone/>
            </a:pPr>
            <a:r>
              <a:rPr lang="nl-NL" dirty="0" err="1" smtClean="0"/>
              <a:t>Haelt</a:t>
            </a:r>
            <a:r>
              <a:rPr lang="nl-NL" dirty="0" smtClean="0"/>
              <a:t> hem </a:t>
            </a:r>
            <a:r>
              <a:rPr lang="nl-NL" dirty="0" err="1" smtClean="0"/>
              <a:t>taertgens</a:t>
            </a:r>
            <a:r>
              <a:rPr lang="nl-NL" dirty="0" smtClean="0"/>
              <a:t>, </a:t>
            </a:r>
            <a:r>
              <a:rPr lang="nl-NL" dirty="0" err="1" smtClean="0"/>
              <a:t>vlaijkens</a:t>
            </a:r>
            <a:r>
              <a:rPr lang="nl-NL" dirty="0" smtClean="0"/>
              <a:t> en </a:t>
            </a:r>
            <a:r>
              <a:rPr lang="nl-NL" dirty="0" err="1" smtClean="0"/>
              <a:t>pasteijkens</a:t>
            </a:r>
            <a:endParaRPr lang="nl-NL" dirty="0" smtClean="0"/>
          </a:p>
          <a:p>
            <a:pPr>
              <a:buNone/>
            </a:pPr>
            <a:r>
              <a:rPr lang="nl-NL" dirty="0" err="1" smtClean="0"/>
              <a:t>Haelt</a:t>
            </a:r>
            <a:r>
              <a:rPr lang="nl-NL" dirty="0" smtClean="0"/>
              <a:t> hem </a:t>
            </a:r>
            <a:r>
              <a:rPr lang="nl-NL" dirty="0" err="1" smtClean="0"/>
              <a:t>wittebroot</a:t>
            </a:r>
            <a:r>
              <a:rPr lang="nl-NL" dirty="0" smtClean="0"/>
              <a:t> en gedoopte </a:t>
            </a:r>
            <a:r>
              <a:rPr lang="nl-NL" dirty="0" err="1" smtClean="0"/>
              <a:t>eijkens</a:t>
            </a:r>
            <a:endParaRPr lang="nl-NL" dirty="0" smtClean="0"/>
          </a:p>
          <a:p>
            <a:pPr>
              <a:buNone/>
            </a:pPr>
            <a:r>
              <a:rPr lang="nl-NL" dirty="0" err="1" smtClean="0"/>
              <a:t>Haelt</a:t>
            </a:r>
            <a:r>
              <a:rPr lang="nl-NL" dirty="0" smtClean="0"/>
              <a:t> hem </a:t>
            </a:r>
            <a:r>
              <a:rPr lang="nl-NL" dirty="0" err="1" smtClean="0"/>
              <a:t>gebotert</a:t>
            </a:r>
            <a:r>
              <a:rPr lang="nl-NL" dirty="0" smtClean="0"/>
              <a:t> </a:t>
            </a:r>
            <a:r>
              <a:rPr lang="nl-NL" dirty="0" err="1" smtClean="0"/>
              <a:t>bierken</a:t>
            </a:r>
            <a:r>
              <a:rPr lang="nl-NL" dirty="0" smtClean="0"/>
              <a:t> voor een </a:t>
            </a:r>
            <a:r>
              <a:rPr lang="nl-NL" dirty="0" err="1" smtClean="0"/>
              <a:t>medecijnken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c/Schlaraffenland.jpg"/>
          <p:cNvPicPr>
            <a:picLocks noChangeAspect="1" noChangeArrowheads="1"/>
          </p:cNvPicPr>
          <p:nvPr/>
        </p:nvPicPr>
        <p:blipFill>
          <a:blip r:embed="rId3" cstate="print"/>
          <a:srcRect/>
          <a:stretch>
            <a:fillRect/>
          </a:stretch>
        </p:blipFill>
        <p:spPr bwMode="auto">
          <a:xfrm>
            <a:off x="827584" y="692696"/>
            <a:ext cx="7620000" cy="54387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e"/>
          <p:cNvPicPr>
            <a:picLocks noChangeAspect="1" noChangeArrowheads="1"/>
          </p:cNvPicPr>
          <p:nvPr/>
        </p:nvPicPr>
        <p:blipFill>
          <a:blip r:embed="rId2" cstate="print"/>
          <a:srcRect/>
          <a:stretch>
            <a:fillRect/>
          </a:stretch>
        </p:blipFill>
        <p:spPr bwMode="auto">
          <a:xfrm>
            <a:off x="4283968" y="968499"/>
            <a:ext cx="1905000" cy="2676525"/>
          </a:xfrm>
          <a:prstGeom prst="rect">
            <a:avLst/>
          </a:prstGeom>
          <a:noFill/>
        </p:spPr>
      </p:pic>
      <p:pic>
        <p:nvPicPr>
          <p:cNvPr id="1028" name="Picture 4" descr="illustratie"/>
          <p:cNvPicPr>
            <a:picLocks noChangeAspect="1" noChangeArrowheads="1"/>
          </p:cNvPicPr>
          <p:nvPr/>
        </p:nvPicPr>
        <p:blipFill>
          <a:blip r:embed="rId3" cstate="print"/>
          <a:srcRect/>
          <a:stretch>
            <a:fillRect/>
          </a:stretch>
        </p:blipFill>
        <p:spPr bwMode="auto">
          <a:xfrm>
            <a:off x="6286500" y="453404"/>
            <a:ext cx="2857500" cy="1895476"/>
          </a:xfrm>
          <a:prstGeom prst="rect">
            <a:avLst/>
          </a:prstGeom>
          <a:noFill/>
        </p:spPr>
      </p:pic>
      <p:pic>
        <p:nvPicPr>
          <p:cNvPr id="1030" name="Picture 6" descr="illustratie"/>
          <p:cNvPicPr>
            <a:picLocks noChangeAspect="1" noChangeArrowheads="1"/>
          </p:cNvPicPr>
          <p:nvPr/>
        </p:nvPicPr>
        <p:blipFill>
          <a:blip r:embed="rId4" cstate="print"/>
          <a:srcRect/>
          <a:stretch>
            <a:fillRect/>
          </a:stretch>
        </p:blipFill>
        <p:spPr bwMode="auto">
          <a:xfrm>
            <a:off x="4283968" y="3717032"/>
            <a:ext cx="1905000" cy="2562226"/>
          </a:xfrm>
          <a:prstGeom prst="rect">
            <a:avLst/>
          </a:prstGeom>
          <a:noFill/>
        </p:spPr>
      </p:pic>
      <p:pic>
        <p:nvPicPr>
          <p:cNvPr id="1032" name="Picture 8" descr="illustratie"/>
          <p:cNvPicPr>
            <a:picLocks noChangeAspect="1" noChangeArrowheads="1"/>
          </p:cNvPicPr>
          <p:nvPr/>
        </p:nvPicPr>
        <p:blipFill>
          <a:blip r:embed="rId5" cstate="print"/>
          <a:srcRect/>
          <a:stretch>
            <a:fillRect/>
          </a:stretch>
        </p:blipFill>
        <p:spPr bwMode="auto">
          <a:xfrm>
            <a:off x="6286500" y="2476499"/>
            <a:ext cx="2857500" cy="4381501"/>
          </a:xfrm>
          <a:prstGeom prst="rect">
            <a:avLst/>
          </a:prstGeom>
          <a:noFill/>
        </p:spPr>
      </p:pic>
      <p:pic>
        <p:nvPicPr>
          <p:cNvPr id="1034" name="Picture 10" descr="illustratie"/>
          <p:cNvPicPr>
            <a:picLocks noChangeAspect="1" noChangeArrowheads="1"/>
          </p:cNvPicPr>
          <p:nvPr/>
        </p:nvPicPr>
        <p:blipFill>
          <a:blip r:embed="rId6" cstate="print"/>
          <a:srcRect/>
          <a:stretch>
            <a:fillRect/>
          </a:stretch>
        </p:blipFill>
        <p:spPr bwMode="auto">
          <a:xfrm>
            <a:off x="0" y="764704"/>
            <a:ext cx="4139952" cy="560273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20888"/>
            <a:ext cx="8229600" cy="1143000"/>
          </a:xfrm>
        </p:spPr>
        <p:txBody>
          <a:bodyPr/>
          <a:lstStyle/>
          <a:p>
            <a:r>
              <a:rPr lang="nl-NL" dirty="0" smtClean="0"/>
              <a:t>Hoe ziet Luilekkerland eruit?</a:t>
            </a:r>
            <a:endParaRPr lang="en-US"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326</Words>
  <Application>Microsoft Office PowerPoint</Application>
  <PresentationFormat>Diavoorstelling (4:3)</PresentationFormat>
  <Paragraphs>29</Paragraphs>
  <Slides>8</Slides>
  <Notes>4</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Office-thema</vt:lpstr>
      <vt:lpstr>Dia 1</vt:lpstr>
      <vt:lpstr>Dia 2</vt:lpstr>
      <vt:lpstr>Dia 3</vt:lpstr>
      <vt:lpstr>Dia 4</vt:lpstr>
      <vt:lpstr>Dia 5</vt:lpstr>
      <vt:lpstr>Dia 6</vt:lpstr>
      <vt:lpstr>Dia 7</vt:lpstr>
      <vt:lpstr>Hoe ziet Luilekkerland eruit?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Katja</dc:creator>
  <cp:lastModifiedBy>Katja</cp:lastModifiedBy>
  <cp:revision>12</cp:revision>
  <dcterms:created xsi:type="dcterms:W3CDTF">2016-02-29T10:28:31Z</dcterms:created>
  <dcterms:modified xsi:type="dcterms:W3CDTF">2016-05-13T14:45:14Z</dcterms:modified>
</cp:coreProperties>
</file>