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handoutMasterIdLst>
    <p:handoutMasterId r:id="rId15"/>
  </p:handout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8" autoAdjust="0"/>
  </p:normalViewPr>
  <p:slideViewPr>
    <p:cSldViewPr>
      <p:cViewPr varScale="1">
        <p:scale>
          <a:sx n="63" d="100"/>
          <a:sy n="63" d="100"/>
        </p:scale>
        <p:origin x="-114" y="-198"/>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462F5E-FCBE-45C1-A412-20FE0107ECA1}" type="datetimeFigureOut">
              <a:rPr lang="nl-NL" smtClean="0"/>
              <a:pPr/>
              <a:t>6-5-2014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3F7C13-CA9C-44F0-AD06-0AD223D3CD54}" type="slidenum">
              <a:rPr lang="nl-NL" smtClean="0"/>
              <a:pPr/>
              <a:t>‹nr.›</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8E29D5-F9A6-49EC-AA26-EE794BE478A1}" type="datetimeFigureOut">
              <a:rPr lang="nl-NL" smtClean="0"/>
              <a:pPr/>
              <a:t>6-5-2014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C308EB-4128-436A-9638-191FAE15D7DF}"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DC308EB-4128-436A-9638-191FAE15D7DF}" type="slidenum">
              <a:rPr lang="nl-NL" smtClean="0"/>
              <a:pPr/>
              <a:t>1</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3">
        <a:schemeClr val="bg1"/>
      </p:bgRef>
    </p:bg>
    <p:spTree>
      <p:nvGrpSpPr>
        <p:cNvPr id="1" name=""/>
        <p:cNvGrpSpPr/>
        <p:nvPr/>
      </p:nvGrpSpPr>
      <p:grpSpPr>
        <a:xfrm>
          <a:off x="0" y="0"/>
          <a:ext cx="0" cy="0"/>
          <a:chOff x="0" y="0"/>
          <a:chExt cx="0" cy="0"/>
        </a:xfrm>
      </p:grpSpPr>
      <p:sp>
        <p:nvSpPr>
          <p:cNvPr id="12" name="Rechthoek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Afgeronde rechthoek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Ondertitel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28" name="Tijdelijke aanduiding voor datum 27"/>
          <p:cNvSpPr>
            <a:spLocks noGrp="1"/>
          </p:cNvSpPr>
          <p:nvPr>
            <p:ph type="dt" sz="half" idx="10"/>
          </p:nvPr>
        </p:nvSpPr>
        <p:spPr/>
        <p:txBody>
          <a:bodyPr/>
          <a:lstStyle/>
          <a:p>
            <a:fld id="{3B058DFA-A203-4288-81E8-33FD8CD1BE70}" type="datetimeFigureOut">
              <a:rPr lang="nl-NL" smtClean="0"/>
              <a:pPr/>
              <a:t>6-5-2014</a:t>
            </a:fld>
            <a:endParaRPr lang="nl-NL"/>
          </a:p>
        </p:txBody>
      </p:sp>
      <p:sp>
        <p:nvSpPr>
          <p:cNvPr id="17" name="Tijdelijke aanduiding voor voettekst 16"/>
          <p:cNvSpPr>
            <a:spLocks noGrp="1"/>
          </p:cNvSpPr>
          <p:nvPr>
            <p:ph type="ftr" sz="quarter" idx="11"/>
          </p:nvPr>
        </p:nvSpPr>
        <p:spPr/>
        <p:txBody>
          <a:bodyPr/>
          <a:lstStyle/>
          <a:p>
            <a:endParaRPr lang="nl-NL"/>
          </a:p>
        </p:txBody>
      </p:sp>
      <p:sp>
        <p:nvSpPr>
          <p:cNvPr id="29" name="Tijdelijke aanduiding voor dianummer 28"/>
          <p:cNvSpPr>
            <a:spLocks noGrp="1"/>
          </p:cNvSpPr>
          <p:nvPr>
            <p:ph type="sldNum" sz="quarter" idx="12"/>
          </p:nvPr>
        </p:nvSpPr>
        <p:spPr/>
        <p:txBody>
          <a:bodyPr lIns="0" tIns="0" rIns="0" bIns="0">
            <a:noAutofit/>
          </a:bodyPr>
          <a:lstStyle>
            <a:lvl1pPr>
              <a:defRPr sz="1400">
                <a:solidFill>
                  <a:srgbClr val="FFFFFF"/>
                </a:solidFill>
              </a:defRPr>
            </a:lvl1pPr>
          </a:lstStyle>
          <a:p>
            <a:fld id="{59E158A4-8BCD-4683-A00A-9AB17FA92421}" type="slidenum">
              <a:rPr lang="nl-NL" smtClean="0"/>
              <a:pPr/>
              <a:t>‹nr.›</a:t>
            </a:fld>
            <a:endParaRPr lang="nl-NL"/>
          </a:p>
        </p:txBody>
      </p:sp>
      <p:sp>
        <p:nvSpPr>
          <p:cNvPr id="7" name="Rechthoek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hoek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nl-NL" smtClean="0"/>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3B058DFA-A203-4288-81E8-33FD8CD1BE70}" type="datetimeFigureOut">
              <a:rPr lang="nl-NL" smtClean="0"/>
              <a:pPr/>
              <a:t>6-5-2014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9E158A4-8BCD-4683-A00A-9AB17FA92421}"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41"/>
            <a:ext cx="201168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914400" y="274640"/>
            <a:ext cx="55626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3B058DFA-A203-4288-81E8-33FD8CD1BE70}" type="datetimeFigureOut">
              <a:rPr lang="nl-NL" smtClean="0"/>
              <a:pPr/>
              <a:t>6-5-2014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9E158A4-8BCD-4683-A00A-9AB17FA92421}"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4" name="Tijdelijke aanduiding voor datum 3"/>
          <p:cNvSpPr>
            <a:spLocks noGrp="1"/>
          </p:cNvSpPr>
          <p:nvPr>
            <p:ph type="dt" sz="half" idx="10"/>
          </p:nvPr>
        </p:nvSpPr>
        <p:spPr/>
        <p:txBody>
          <a:bodyPr/>
          <a:lstStyle/>
          <a:p>
            <a:fld id="{3B058DFA-A203-4288-81E8-33FD8CD1BE70}" type="datetimeFigureOut">
              <a:rPr lang="nl-NL" smtClean="0"/>
              <a:pPr/>
              <a:t>6-5-2014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9E158A4-8BCD-4683-A00A-9AB17FA92421}" type="slidenum">
              <a:rPr lang="nl-NL" smtClean="0"/>
              <a:pPr/>
              <a:t>‹nr.›</a:t>
            </a:fld>
            <a:endParaRPr lang="nl-NL"/>
          </a:p>
        </p:txBody>
      </p:sp>
      <p:sp>
        <p:nvSpPr>
          <p:cNvPr id="8" name="Tijdelijke aanduiding voor inhoud 7"/>
          <p:cNvSpPr>
            <a:spLocks noGrp="1"/>
          </p:cNvSpPr>
          <p:nvPr>
            <p:ph sz="quarter" idx="1"/>
          </p:nvPr>
        </p:nvSpPr>
        <p:spPr>
          <a:xfrm>
            <a:off x="914400" y="1447800"/>
            <a:ext cx="7772400" cy="4572000"/>
          </a:xfrm>
        </p:spPr>
        <p:txBody>
          <a:bodyPr vert="horz"/>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3">
        <a:schemeClr val="bg1"/>
      </p:bgRef>
    </p:bg>
    <p:spTree>
      <p:nvGrpSpPr>
        <p:cNvPr id="1" name=""/>
        <p:cNvGrpSpPr/>
        <p:nvPr/>
      </p:nvGrpSpPr>
      <p:grpSpPr>
        <a:xfrm>
          <a:off x="0" y="0"/>
          <a:ext cx="0" cy="0"/>
          <a:chOff x="0" y="0"/>
          <a:chExt cx="0" cy="0"/>
        </a:xfrm>
      </p:grpSpPr>
      <p:sp>
        <p:nvSpPr>
          <p:cNvPr id="11" name="Rechthoek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Afgeronde rechthoek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722313" y="952500"/>
            <a:ext cx="7772400" cy="1362075"/>
          </a:xfrm>
        </p:spPr>
        <p:txBody>
          <a:bodyPr anchor="b" anchorCtr="0"/>
          <a:lstStyle>
            <a:lvl1pPr algn="l">
              <a:buNone/>
              <a:defRPr sz="4000" b="0" cap="none"/>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p>
            <a:fld id="{3B058DFA-A203-4288-81E8-33FD8CD1BE70}" type="datetimeFigureOut">
              <a:rPr lang="nl-NL" smtClean="0"/>
              <a:pPr/>
              <a:t>6-5-2014</a:t>
            </a:fld>
            <a:endParaRPr lang="nl-NL"/>
          </a:p>
        </p:txBody>
      </p:sp>
      <p:sp>
        <p:nvSpPr>
          <p:cNvPr id="5" name="Tijdelijke aanduiding voor voettekst 4"/>
          <p:cNvSpPr>
            <a:spLocks noGrp="1"/>
          </p:cNvSpPr>
          <p:nvPr>
            <p:ph type="ftr" sz="quarter" idx="11"/>
          </p:nvPr>
        </p:nvSpPr>
        <p:spPr>
          <a:xfrm>
            <a:off x="800100" y="6172200"/>
            <a:ext cx="4000500" cy="457200"/>
          </a:xfrm>
        </p:spPr>
        <p:txBody>
          <a:bodyPr/>
          <a:lstStyle/>
          <a:p>
            <a:endParaRPr lang="nl-NL"/>
          </a:p>
        </p:txBody>
      </p:sp>
      <p:sp>
        <p:nvSpPr>
          <p:cNvPr id="7" name="Rechthoek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hoek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hoek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Tijdelijke aanduiding voor dianummer 5"/>
          <p:cNvSpPr>
            <a:spLocks noGrp="1"/>
          </p:cNvSpPr>
          <p:nvPr>
            <p:ph type="sldNum" sz="quarter" idx="12"/>
          </p:nvPr>
        </p:nvSpPr>
        <p:spPr>
          <a:xfrm>
            <a:off x="146304" y="6208776"/>
            <a:ext cx="457200" cy="457200"/>
          </a:xfrm>
        </p:spPr>
        <p:txBody>
          <a:bodyPr/>
          <a:lstStyle/>
          <a:p>
            <a:fld id="{59E158A4-8BCD-4683-A00A-9AB17FA92421}" type="slidenum">
              <a:rPr lang="nl-NL" smtClean="0"/>
              <a:pPr/>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5" name="Tijdelijke aanduiding voor datum 4"/>
          <p:cNvSpPr>
            <a:spLocks noGrp="1"/>
          </p:cNvSpPr>
          <p:nvPr>
            <p:ph type="dt" sz="half" idx="10"/>
          </p:nvPr>
        </p:nvSpPr>
        <p:spPr/>
        <p:txBody>
          <a:bodyPr/>
          <a:lstStyle/>
          <a:p>
            <a:fld id="{3B058DFA-A203-4288-81E8-33FD8CD1BE70}" type="datetimeFigureOut">
              <a:rPr lang="nl-NL" smtClean="0"/>
              <a:pPr/>
              <a:t>6-5-2014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9E158A4-8BCD-4683-A00A-9AB17FA92421}" type="slidenum">
              <a:rPr lang="nl-NL" smtClean="0"/>
              <a:pPr/>
              <a:t>‹nr.›</a:t>
            </a:fld>
            <a:endParaRPr lang="nl-NL"/>
          </a:p>
        </p:txBody>
      </p:sp>
      <p:sp>
        <p:nvSpPr>
          <p:cNvPr id="9" name="Tijdelijke aanduiding voor inhoud 8"/>
          <p:cNvSpPr>
            <a:spLocks noGrp="1"/>
          </p:cNvSpPr>
          <p:nvPr>
            <p:ph sz="quarter" idx="1"/>
          </p:nvPr>
        </p:nvSpPr>
        <p:spPr>
          <a:xfrm>
            <a:off x="914400" y="1447800"/>
            <a:ext cx="3749040" cy="4572000"/>
          </a:xfrm>
        </p:spPr>
        <p:txBody>
          <a:bodyPr vert="horz"/>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1" name="Tijdelijke aanduiding voor inhoud 10"/>
          <p:cNvSpPr>
            <a:spLocks noGrp="1"/>
          </p:cNvSpPr>
          <p:nvPr>
            <p:ph sz="quarter" idx="2"/>
          </p:nvPr>
        </p:nvSpPr>
        <p:spPr>
          <a:xfrm>
            <a:off x="4933950" y="1447800"/>
            <a:ext cx="3749040" cy="4572000"/>
          </a:xfrm>
        </p:spPr>
        <p:txBody>
          <a:bodyPr vert="horz"/>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914400" y="273050"/>
            <a:ext cx="7772400" cy="1143000"/>
          </a:xfrm>
        </p:spPr>
        <p:txBody>
          <a:bodyPr anchor="b" anchorCtr="0"/>
          <a:lstStyle>
            <a:lvl1pPr>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7" name="Tijdelijke aanduiding voor datum 6"/>
          <p:cNvSpPr>
            <a:spLocks noGrp="1"/>
          </p:cNvSpPr>
          <p:nvPr>
            <p:ph type="dt" sz="half" idx="10"/>
          </p:nvPr>
        </p:nvSpPr>
        <p:spPr/>
        <p:txBody>
          <a:bodyPr/>
          <a:lstStyle/>
          <a:p>
            <a:fld id="{3B058DFA-A203-4288-81E8-33FD8CD1BE70}" type="datetimeFigureOut">
              <a:rPr lang="nl-NL" smtClean="0"/>
              <a:pPr/>
              <a:t>6-5-2014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9E158A4-8BCD-4683-A00A-9AB17FA92421}" type="slidenum">
              <a:rPr lang="nl-NL" smtClean="0"/>
              <a:pPr/>
              <a:t>‹nr.›</a:t>
            </a:fld>
            <a:endParaRPr lang="nl-NL"/>
          </a:p>
        </p:txBody>
      </p:sp>
      <p:sp>
        <p:nvSpPr>
          <p:cNvPr id="11" name="Tijdelijke aanduiding voor inhoud 10"/>
          <p:cNvSpPr>
            <a:spLocks noGrp="1"/>
          </p:cNvSpPr>
          <p:nvPr>
            <p:ph sz="half" idx="2"/>
          </p:nvPr>
        </p:nvSpPr>
        <p:spPr>
          <a:xfrm>
            <a:off x="914400" y="2247900"/>
            <a:ext cx="3733800" cy="3886200"/>
          </a:xfrm>
        </p:spPr>
        <p:txBody>
          <a:bodyPr vert="horz"/>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half" idx="4"/>
          </p:nvPr>
        </p:nvSpPr>
        <p:spPr>
          <a:xfrm>
            <a:off x="4953000" y="2247900"/>
            <a:ext cx="3733800" cy="3886200"/>
          </a:xfrm>
        </p:spPr>
        <p:txBody>
          <a:bodyPr vert="horz"/>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fld id="{3B058DFA-A203-4288-81E8-33FD8CD1BE70}" type="datetimeFigureOut">
              <a:rPr lang="nl-NL" smtClean="0"/>
              <a:pPr/>
              <a:t>6-5-2014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9E158A4-8BCD-4683-A00A-9AB17FA92421}"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B058DFA-A203-4288-81E8-33FD8CD1BE70}" type="datetimeFigureOut">
              <a:rPr lang="nl-NL" smtClean="0"/>
              <a:pPr/>
              <a:t>6-5-2014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9E158A4-8BCD-4683-A00A-9AB17FA92421}"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hthoek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Afgeronde rechthoek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914400" y="273050"/>
            <a:ext cx="7772400" cy="1143000"/>
          </a:xfrm>
        </p:spPr>
        <p:txBody>
          <a:bodyPr anchor="b" anchorCtr="0"/>
          <a:lstStyle>
            <a:lvl1pPr algn="l">
              <a:buNone/>
              <a:defRPr sz="4000" b="0"/>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fld id="{3B058DFA-A203-4288-81E8-33FD8CD1BE70}" type="datetimeFigureOut">
              <a:rPr lang="nl-NL" smtClean="0"/>
              <a:pPr/>
              <a:t>6-5-2014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9E158A4-8BCD-4683-A00A-9AB17FA92421}" type="slidenum">
              <a:rPr lang="nl-NL" smtClean="0"/>
              <a:pPr/>
              <a:t>‹nr.›</a:t>
            </a:fld>
            <a:endParaRPr lang="nl-NL"/>
          </a:p>
        </p:txBody>
      </p:sp>
      <p:sp>
        <p:nvSpPr>
          <p:cNvPr id="11" name="Tijdelijke aanduiding voor inhoud 10"/>
          <p:cNvSpPr>
            <a:spLocks noGrp="1"/>
          </p:cNvSpPr>
          <p:nvPr>
            <p:ph sz="quarter" idx="1"/>
          </p:nvPr>
        </p:nvSpPr>
        <p:spPr>
          <a:xfrm>
            <a:off x="2971800" y="1600200"/>
            <a:ext cx="5715000" cy="4495800"/>
          </a:xfrm>
        </p:spPr>
        <p:txBody>
          <a:bodyPr vert="horz"/>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nl-NL" smtClean="0"/>
              <a:t>Klik om de stijl te bewerken</a:t>
            </a:r>
            <a:endParaRPr kumimoji="0" lang="en-US"/>
          </a:p>
        </p:txBody>
      </p:sp>
      <p:sp>
        <p:nvSpPr>
          <p:cNvPr id="4" name="Tijdelijke aanduiding voor tekst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fld id="{3B058DFA-A203-4288-81E8-33FD8CD1BE70}" type="datetimeFigureOut">
              <a:rPr lang="nl-NL" smtClean="0"/>
              <a:pPr/>
              <a:t>6-5-2014</a:t>
            </a:fld>
            <a:endParaRPr lang="nl-NL"/>
          </a:p>
        </p:txBody>
      </p:sp>
      <p:sp>
        <p:nvSpPr>
          <p:cNvPr id="6" name="Tijdelijke aanduiding voor voettekst 5"/>
          <p:cNvSpPr>
            <a:spLocks noGrp="1"/>
          </p:cNvSpPr>
          <p:nvPr>
            <p:ph type="ftr" sz="quarter" idx="11"/>
          </p:nvPr>
        </p:nvSpPr>
        <p:spPr>
          <a:xfrm>
            <a:off x="914400" y="6172200"/>
            <a:ext cx="3886200" cy="457200"/>
          </a:xfrm>
        </p:spPr>
        <p:txBody>
          <a:bodyPr/>
          <a:lstStyle/>
          <a:p>
            <a:endParaRPr lang="nl-NL"/>
          </a:p>
        </p:txBody>
      </p:sp>
      <p:sp>
        <p:nvSpPr>
          <p:cNvPr id="7" name="Tijdelijke aanduiding voor dianummer 6"/>
          <p:cNvSpPr>
            <a:spLocks noGrp="1"/>
          </p:cNvSpPr>
          <p:nvPr>
            <p:ph type="sldNum" sz="quarter" idx="12"/>
          </p:nvPr>
        </p:nvSpPr>
        <p:spPr>
          <a:xfrm>
            <a:off x="146304" y="6208776"/>
            <a:ext cx="457200" cy="457200"/>
          </a:xfrm>
        </p:spPr>
        <p:txBody>
          <a:bodyPr/>
          <a:lstStyle/>
          <a:p>
            <a:fld id="{59E158A4-8BCD-4683-A00A-9AB17FA92421}" type="slidenum">
              <a:rPr lang="nl-NL" smtClean="0"/>
              <a:pPr/>
              <a:t>‹nr.›</a:t>
            </a:fld>
            <a:endParaRPr lang="nl-NL"/>
          </a:p>
        </p:txBody>
      </p:sp>
      <p:sp>
        <p:nvSpPr>
          <p:cNvPr id="11" name="Rechthoek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hoek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hoek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jdelijke aanduiding voor afbeelding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nl-NL" smtClean="0"/>
              <a:t>Klik op het pictogram als u een afbeelding wilt toevoegen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hthoek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Afgeronde rechthoek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jdelijke aanduiding voor titel 21"/>
          <p:cNvSpPr>
            <a:spLocks noGrp="1"/>
          </p:cNvSpPr>
          <p:nvPr>
            <p:ph type="title"/>
          </p:nvPr>
        </p:nvSpPr>
        <p:spPr>
          <a:xfrm>
            <a:off x="914400" y="274638"/>
            <a:ext cx="7772400" cy="1143000"/>
          </a:xfrm>
          <a:prstGeom prst="rect">
            <a:avLst/>
          </a:prstGeom>
        </p:spPr>
        <p:txBody>
          <a:bodyPr bIns="91440" anchor="b" anchorCtr="0">
            <a:normAutofit/>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4" name="Tijdelijke aanduiding voor datum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B058DFA-A203-4288-81E8-33FD8CD1BE70}" type="datetimeFigureOut">
              <a:rPr lang="nl-NL" smtClean="0"/>
              <a:pPr/>
              <a:t>6-5-2014</a:t>
            </a:fld>
            <a:endParaRPr lang="nl-NL"/>
          </a:p>
        </p:txBody>
      </p:sp>
      <p:sp>
        <p:nvSpPr>
          <p:cNvPr id="3" name="Tijdelijke aanduiding voor voettekst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nl-NL"/>
          </a:p>
        </p:txBody>
      </p:sp>
      <p:sp>
        <p:nvSpPr>
          <p:cNvPr id="23" name="Tijdelijke aanduiding voor dianumm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9E158A4-8BCD-4683-A00A-9AB17FA92421}"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hyperlink" Target="http://www.google.nl/url?sa=i&amp;rct=j&amp;q=&amp;esrc=s&amp;source=images&amp;cd=&amp;cad=rja&amp;uact=8&amp;docid=WdjMIyd8i-A4ZM&amp;tbnid=eVDCrXempkRrHM:&amp;ved=0CAUQjRw&amp;url=http://boeken.blogo.nl/2013/01/18/boektrailer-roos-vonk-over-liefde-lust-en-ellende/&amp;ei=LWlCU5eUNc2UOr3YgdgE&amp;bvm=bv.64125504,d.ZWU&amp;psig=AFQjCNGFPydpZBwdJO8AXjGwl0wIwto6ZA&amp;ust=1396947627343583" TargetMode="Externa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r>
              <a:rPr lang="nl-NL" dirty="0" smtClean="0"/>
              <a:t>Liefde in de middeleeuwen</a:t>
            </a:r>
            <a:endParaRPr lang="nl-NL" dirty="0"/>
          </a:p>
        </p:txBody>
      </p:sp>
      <p:sp>
        <p:nvSpPr>
          <p:cNvPr id="2" name="Titel 1"/>
          <p:cNvSpPr>
            <a:spLocks noGrp="1"/>
          </p:cNvSpPr>
          <p:nvPr>
            <p:ph type="ctrTitle"/>
          </p:nvPr>
        </p:nvSpPr>
        <p:spPr/>
        <p:txBody>
          <a:bodyPr/>
          <a:lstStyle/>
          <a:p>
            <a:r>
              <a:rPr lang="en-US" dirty="0" err="1" smtClean="0"/>
              <a:t>Listige</a:t>
            </a:r>
            <a:r>
              <a:rPr lang="en-US" dirty="0" smtClean="0"/>
              <a:t> </a:t>
            </a:r>
            <a:r>
              <a:rPr lang="en-US" dirty="0" err="1" smtClean="0"/>
              <a:t>minnaars</a:t>
            </a:r>
            <a:r>
              <a:rPr lang="en-US" dirty="0" smtClean="0"/>
              <a:t> in de </a:t>
            </a:r>
            <a:r>
              <a:rPr lang="en-US" dirty="0" err="1" smtClean="0"/>
              <a:t>liefde</a:t>
            </a:r>
            <a:endParaRPr lang="nl-N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i="1" dirty="0" smtClean="0"/>
              <a:t>Stop-and-go-reading</a:t>
            </a:r>
            <a:endParaRPr lang="nl-NL" i="1" dirty="0"/>
          </a:p>
        </p:txBody>
      </p:sp>
      <p:sp>
        <p:nvSpPr>
          <p:cNvPr id="3" name="Tijdelijke aanduiding voor inhoud 2"/>
          <p:cNvSpPr>
            <a:spLocks noGrp="1"/>
          </p:cNvSpPr>
          <p:nvPr>
            <p:ph sz="quarter" idx="1"/>
          </p:nvPr>
        </p:nvSpPr>
        <p:spPr/>
        <p:txBody>
          <a:bodyPr>
            <a:normAutofit/>
          </a:bodyPr>
          <a:lstStyle/>
          <a:p>
            <a:r>
              <a:rPr lang="nl-NL" sz="2400" u="sng" dirty="0"/>
              <a:t>Fragment 4:</a:t>
            </a:r>
            <a:br>
              <a:rPr lang="nl-NL" sz="2400" u="sng" dirty="0"/>
            </a:br>
            <a:r>
              <a:rPr lang="nl-NL" sz="2400" i="1" dirty="0"/>
              <a:t>“’Ik heb bedacht dat ik me dood zal houden! Ik zal eerst een tijdje ziek zijn, en dan moet u ondertussen bedenken hoe ik begraven moet worden. Zorg er goed voor dat de graftombe en de kist zo gemaakt worden dat ik er niet in doodga of stik, en dat niemand er iets van merkt als u mij ’s nachts eruit komt halen. En zorg voor zo’n verblijfplaats dat niemand anders dan u me kan zien en dat niemand anders me er iets hoeft te brengen wat ik nodig zou kunnen hebben dan u, aan wie ik me volledig geef.”</a:t>
            </a:r>
            <a:endParaRPr lang="nl-NL" sz="2400" dirty="0"/>
          </a:p>
          <a:p>
            <a:endParaRPr lang="nl-N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i="1" dirty="0" smtClean="0"/>
              <a:t>Stop-and-go reading</a:t>
            </a:r>
            <a:endParaRPr lang="nl-NL" i="1" dirty="0"/>
          </a:p>
        </p:txBody>
      </p:sp>
      <p:sp>
        <p:nvSpPr>
          <p:cNvPr id="3" name="Tijdelijke aanduiding voor inhoud 2"/>
          <p:cNvSpPr>
            <a:spLocks noGrp="1"/>
          </p:cNvSpPr>
          <p:nvPr>
            <p:ph sz="quarter" idx="1"/>
          </p:nvPr>
        </p:nvSpPr>
        <p:spPr/>
        <p:txBody>
          <a:bodyPr>
            <a:normAutofit/>
          </a:bodyPr>
          <a:lstStyle/>
          <a:p>
            <a:r>
              <a:rPr lang="nl-NL" sz="2400" u="sng" dirty="0"/>
              <a:t>Fragment 5: </a:t>
            </a:r>
            <a:r>
              <a:rPr lang="nl-NL" sz="2400" dirty="0"/>
              <a:t/>
            </a:r>
            <a:br>
              <a:rPr lang="nl-NL" sz="2400" dirty="0"/>
            </a:br>
            <a:r>
              <a:rPr lang="nl-NL" sz="2400" i="1" dirty="0" smtClean="0"/>
              <a:t>“ </a:t>
            </a:r>
            <a:r>
              <a:rPr lang="nl-NL" sz="2400" i="1" dirty="0"/>
              <a:t>[…] </a:t>
            </a:r>
            <a:r>
              <a:rPr lang="nl-NL" sz="2400" i="1" dirty="0" smtClean="0"/>
              <a:t>zij [</a:t>
            </a:r>
            <a:r>
              <a:rPr lang="nl-NL" sz="2400" i="1" dirty="0" err="1" smtClean="0"/>
              <a:t>Fenice</a:t>
            </a:r>
            <a:r>
              <a:rPr lang="nl-NL" sz="2400" i="1" dirty="0" smtClean="0"/>
              <a:t>] </a:t>
            </a:r>
            <a:r>
              <a:rPr lang="nl-NL" sz="2400" i="1" dirty="0"/>
              <a:t>vraagt </a:t>
            </a:r>
            <a:r>
              <a:rPr lang="nl-NL" sz="2400" i="1" dirty="0" err="1"/>
              <a:t>Thessala</a:t>
            </a:r>
            <a:r>
              <a:rPr lang="nl-NL" sz="2400" i="1" dirty="0"/>
              <a:t> te komen, haar kinderjuf die ze had meegebracht uit het land waar ze geboren was. </a:t>
            </a:r>
            <a:r>
              <a:rPr lang="nl-NL" sz="2400" i="1" dirty="0" smtClean="0"/>
              <a:t>[…] </a:t>
            </a:r>
            <a:r>
              <a:rPr lang="nl-NL" sz="2400" i="1" dirty="0"/>
              <a:t>Haar kinderjuf verzekert haar dat ze haar volledig zal helpen, en dat ze geen enkele angst of vrees hoeft te hebben, en zegt dat ze, vanaf het begin, zo haar best zal doen dat iedereen die haar zal zien werkelijk zal denken dat haar ziel haar lichaam heeft verlaten, nadat ze haar een drankje te drinken heeft gegeven dat haar koud zal maken, bleek en stijf, waarbij ze niet meer zal ademen en spreken. Toch zal ze levend zijn en gezond, maar ze zal absoluut niets kunnen voelen, en het zal haar geen enkel kwaad doen als ze een dag of een hele nacht in een kist of een graftombe ligt.”</a:t>
            </a:r>
            <a:endParaRPr lang="nl-NL" sz="2400" dirty="0"/>
          </a:p>
          <a:p>
            <a:endParaRPr lang="nl-N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Afsluiting</a:t>
            </a:r>
            <a:endParaRPr lang="nl-NL" dirty="0"/>
          </a:p>
        </p:txBody>
      </p:sp>
      <p:sp>
        <p:nvSpPr>
          <p:cNvPr id="3" name="Tijdelijke aanduiding voor inhoud 2"/>
          <p:cNvSpPr>
            <a:spLocks noGrp="1"/>
          </p:cNvSpPr>
          <p:nvPr>
            <p:ph sz="quarter" idx="1"/>
          </p:nvPr>
        </p:nvSpPr>
        <p:spPr/>
        <p:txBody>
          <a:bodyPr/>
          <a:lstStyle/>
          <a:p>
            <a:r>
              <a:rPr lang="en-US" dirty="0" err="1" smtClean="0"/>
              <a:t>Wat</a:t>
            </a:r>
            <a:r>
              <a:rPr lang="en-US" dirty="0" smtClean="0"/>
              <a:t> </a:t>
            </a:r>
            <a:r>
              <a:rPr lang="en-US" dirty="0" err="1" smtClean="0"/>
              <a:t>hebben</a:t>
            </a:r>
            <a:r>
              <a:rPr lang="en-US" dirty="0" smtClean="0"/>
              <a:t> we </a:t>
            </a:r>
            <a:r>
              <a:rPr lang="en-US" dirty="0" err="1" smtClean="0"/>
              <a:t>geleerd</a:t>
            </a:r>
            <a:r>
              <a:rPr lang="en-US" dirty="0" smtClean="0"/>
              <a:t>?</a:t>
            </a:r>
          </a:p>
          <a:p>
            <a:r>
              <a:rPr lang="en-US" dirty="0" err="1" smtClean="0"/>
              <a:t>Misvattingen</a:t>
            </a:r>
            <a:r>
              <a:rPr lang="en-US" dirty="0" smtClean="0"/>
              <a:t> over </a:t>
            </a:r>
            <a:r>
              <a:rPr lang="en-US" dirty="0" err="1" smtClean="0"/>
              <a:t>liefde</a:t>
            </a:r>
            <a:r>
              <a:rPr lang="en-US" dirty="0" smtClean="0"/>
              <a:t> in de </a:t>
            </a:r>
            <a:r>
              <a:rPr lang="en-US" dirty="0" err="1" smtClean="0"/>
              <a:t>middeleeuwen</a:t>
            </a:r>
            <a:endParaRPr lang="nl-NL" dirty="0" smtClean="0"/>
          </a:p>
          <a:p>
            <a:r>
              <a:rPr lang="en-US" dirty="0" smtClean="0"/>
              <a:t>Het </a:t>
            </a:r>
            <a:r>
              <a:rPr lang="en-US" dirty="0" err="1" smtClean="0"/>
              <a:t>verhaal</a:t>
            </a:r>
            <a:r>
              <a:rPr lang="en-US" dirty="0" smtClean="0"/>
              <a:t> van </a:t>
            </a:r>
            <a:r>
              <a:rPr lang="en-US" dirty="0" err="1" smtClean="0"/>
              <a:t>Cligès</a:t>
            </a:r>
            <a:r>
              <a:rPr lang="en-US" dirty="0"/>
              <a:t> </a:t>
            </a:r>
            <a:r>
              <a:rPr lang="en-US" dirty="0" smtClean="0"/>
              <a:t>en de </a:t>
            </a:r>
            <a:r>
              <a:rPr lang="en-US" dirty="0" err="1" smtClean="0"/>
              <a:t>hoofse</a:t>
            </a:r>
            <a:r>
              <a:rPr lang="en-US" dirty="0" smtClean="0"/>
              <a:t> roman</a:t>
            </a:r>
          </a:p>
          <a:p>
            <a:r>
              <a:rPr lang="en-US" dirty="0" err="1" smtClean="0"/>
              <a:t>Voorleescultuur</a:t>
            </a:r>
            <a:r>
              <a:rPr lang="en-US" dirty="0" smtClean="0"/>
              <a:t> en </a:t>
            </a:r>
            <a:r>
              <a:rPr lang="en-US" dirty="0" err="1" smtClean="0"/>
              <a:t>probleemromans</a:t>
            </a:r>
            <a:endParaRPr lang="en-US" dirty="0" smtClean="0"/>
          </a:p>
          <a:p>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QSEBQUEhQWFRIUFhgVFBQYFhgWFhQXGhsXFRYaGBkYHCYeFx0kGhgbIC8gIycpLC4sFh4xNTAqNScrLCkBCQoKDgwOGg8PGiwkHyU0MDEsLiwqLCw1NS8vKTQpLC4wLDAsKSwsNSwqLCwpLCosLC8sLCwsLCwsLCwsLCksLP/AABEIAQ4AuwMBIgACEQEDEQH/xAAcAAEAAgMBAQEAAAAAAAAAAAAABQYDBAcCAQj/xABGEAACAgECAwYCBwMJBQkAAAABAgADEQQSBSExBhMiQVFhB3EUIzKBkaGxQlJyFSQzYnOCssHhNVNjdJIWJTRDVJOi0fH/xAAaAQEAAwEBAQAAAAAAAAAAAAAAAQIEAwUG/8QAMhEAAgIBAwIDBQcFAQAAAAAAAAECEQMEITEScUFRwRMyYYHwBZGhsdHh8SIjM0KiFP/aAAwDAQACEQMRAD8A6tERNp54iIgCIiAIiIAiIgCIiAIiIAiIgCIiAIiIAiIgCIiAIiIAiIgCeL7gilj0E9yJ7VaN7dHalX9IVyvlkg5x+UrNtRbXJeCTkk+Ck8X7f2/SRXUN3kFHMg9Pvxz/AE5yR4J2rvTU91qwRuG5c4P4Y9v0lQ7HaE2M2owgdXK+LyAClvLru8vzlu4vwzvV3o6mwW0NVgY25YIdx6MMMfLPIe08RZJp7N2fQPDjcN4quxfAYiebLQvNiACcDJA5+nOe6fOHqIiAIiIAiIgCIiAIiIAiIgCIiAIiIAkaO0um+kNpjfWNQmN1bNtbmNwxn7XIg8s4yJ47SdpadDQbbmA5HZWD47W8lRepOSPYZycCfnvil7ai62+7BsuYuw8lzyVR7KoC/dOOXMsdG7R6KepuuF4n6VfUoBksoHqWAlX7QfEnSaZ0rLC7vCVbubKrGqP9dN+4cufIHofPAP5+1VKCsnaM9Og85p6RsWJj95f1E5+3bWyOz0Kxzipu7rg6PXxrTVauw6ayyzT3ZLlkatBZn9ncdxOMgtgdF6+Vk4/q7K9LTZpNqubMncm7KqrMo9M7uYz5icz0Fi5tQjmtjMp8xnxYx7+Uv3DeOMukCsgegpkOp8VbA5UEcsruGPUZ5TBONS60boS6U8ct/wCSIb4ncS7tgLqiSDhjSNwz5jBxn5gysW8TN7fzpnew8wbXLg5/dLcl+Qx7Tc47w81XsqkPW2HRuXiVhu/LOJEX9cEZHmJZzlJU2epDBhxNZMUV81a/HdfIt/B/iRqdBWaVAvVgRQtjEmlvn1av+qSMY5ECTfw++Ilw1Hc6+3et7EpY2AK7CfsegRs4H7pAHnyo/Zrs++oufDDbVUW3ueSL6epOfP0PtOk6P4Noaw2pvJZ0yKqlHLIyPGx8XvyA5S8c2RNLmjFn02jkpyf9LfC5r+fuo6VEgOC8ZqT6l7NrBR3YsJUuoynh7w5cgKN3oWGeok+D+E9KEupWfMTj0uhERLFRERAEREAREQBERAEREA5v8b8HTaUD7f0jIPmFFb7vzKzlljTrXxk0JOn09o6VXbW9hYpUH/qCj75ye5RieZqv8h9Z9kbaWTXnuR2tTKH8fwkUhORjqDkfdzk25kPoxlxGN7M46yKeSFeP6/uSGqcnF9XsLB1wR6j0/wD2bvDeO31glayQw5lXKgj7szTbTvWxeo9eq+RmfRagEnuxtf8AapbkD6lD5fL8pF7HX/zxnl/uWm+a8fiu/iufKzYu4xqLFK9yMEgjn0I5cs+0xUcPtY+IqPlkyS0dyvnGVZeqnky/6e8+3cZoXq4z0wMt+ko2+Ej18OjwY4KU8r6fi0l6Ep2N7yrVLWmXOoBqZM45dd393Gflmdi4nq66AHNbtclfdK6rlkUgFgvoDgEnp4R6TlPYj4gcN0VputGpsvddgK1oK6lJ5jxWAsTgZOOnIeeeg2fEvhepQqbgB1w9bgfiVKn8ZKTStnha6eLJmfsVsvHzOZdpDvHd25s8bOveHfZWD5E+mMDHt7TU7P8AaHUaBwdNYe7z4tO5LUt1JwOtZyc5X8+ktlnZqjXW2NpLasAAgV2K5Y+hTI28seko/HKfotzVW8mBwPCw3jyIBGZVOcZWjdhWiy6dQlVrm9n8md37Kdq6tfR3lYKMp221NjdW33dVPUMOo9CCBNT82cG4/fp7Vt04ZHyFBbktgJ+wV5l8+gGfTB5z9AdneI3X6dX1FB09p61lt3Llhh0IB9GAIwfmfSxZOtb8nzOs0ywS/pdp8fXqiTiInYxCIiAIiIAiIgCIiAUj4w6xV4aUP2rbqlQe6sLWP3KhnHbD+c/Q3HOzOm1ihdTStoXdtJyCu4ANtYEEZwOnoPSch7d/De7Qo92nY3aUZLKRm3Tr6kj+kQevUcs9CZj1GKUn1I9v7N1uPDCWOfj4lGo+tt2/sLzb+tg8h8szWqGb2/jI/Mze7PphLX9/yAJ/zmpVSVfPrhx7huf68vuMzXTaPQUW4Y5Pltt9uESyrMWp0Cvz6MOjDkRNqleUzCucLa4PofYRyxqS2Ii7JG275LcB09nHpJTh4UeAqobGRgeFx6r/AJjyn01+U07NNs6HCEjHn3T9Ay/1c8iPeW6r2OSxS08vaLf8/n+vK8bXE79HVl5gH5iRur4LV12gH+ry/SZ9NduQN0PMMPRgcMPxBnp2nPqaPTnDFmgnKKfdEZVw3Y62V22I6Hcr5GV+Rx0mTifHtRqXBfUM6Vg+MoiDnjO3A9upmnqdV3m4A4pX7bfvew9v1l1+FPZJdbY996/zbTsFrqPSy3k2X9QoIO3oSw9DnTjjObo+T1eTT4n7SK44pvf9vj4+BdfhX2UFOlXUXJnU3FnV7ADYlRwEUH9nIG/HL7eD0l6iJ6kYqKpHymSbyScn4iIiSUEREAREQBERAEREAT4ygjB5g8iD0I88z7Pj9D8jAPzRU9Yt1K14FX0i0Ko5AIWIQD2xymp3ZK7P26j4R+8h8vwH4gTRrv2lGycEKH9x6/ceeZLW0k7WGN69D0DD90+x/KeTPaV+Z9jpJ+2wpL/XZ9vP1+TMujvDDI/1B9D6GSCVZkQFDksjbLB9oY5/J1/zm1RxEr/SDb/WHND/AHv2fvxOTie5p9SkqyfJ+D/TszdbTzFdQCpB6EETO2qAHM4+/lIfW8eQZCZdvbp+Pn90hRbexp1GfBijc2vr4G3w+0bD/ET+Qz+eZGa/iPeHu6z4f238seePu85q16W50AbwVgc/LPmSfP8AGY7GGAlWWLHbyGWc9MAefPyHWdo4l1WfPZ/tGcsKhXSq3838F5L4m/VpjYUrqUt4glVY622nkPuGf1n6N7K8AXRaSrTqclBl2/fsbxO33sTj2xKf8Lvh4dMBqdUmL9uKazzNCn7THyFjefoOXmZ0absGPpVvk+b1+qWaSUeF9fcuF+rYiImg84REQBERAEREAREQBERAEREA/L3avhDafV6ilxjZa+B6ozFqyPYqRI/R8SZPCRv28hzwR7Zn6D7f/D9OI1hlIr1VY+rtxkMBzCP6rnoeqk+5BrnF/hJ3+g0vdFKtZRSqP0Ndp6urFfMPuw3Pqc+oyzw3aPQwat4mpQdM5jXbTeRnw2Dpnwt9xHWbQrZFO4lx5HA3Eeh8j85Ea/Rmq1qdQhquQ4dW8jjPIjl0IOfebNGodRjeGX+tz/PIMxTg0fSaTXwnbyR384+sXszXerxHNJK+SmzGPkF5Ym/pNTgeCgD5EfmcZmR9dyy20e/PH6TJwThGr177NIhIyd1xTZSvTOXO7J59Bz9oSlPavzEsmDTNz6/+Y2RXEhY+AxVQeiBssx9gANx9p3b4d9h9NpaK7lpcaixAWe8DvlznltBIq5HoOfQEkiZuxvw20+gAcjvtUftXuMkH/hg/YHv1PmZbZ6GLF0Lc+Y1epWedq/m/4ERE7mIREQBERAEREAREQBERAEREAREQBKXxXW6zQ6q2yunv9Ha2/au7dWxChvshiPECT4dpDdVIO66SH7V9oF0ele1mCn7KE9NxBOceeAC2B12ymT3buqJVvZHMOJ9ohqdYL9TWldO008iHVe7LPvZmRW+1mvHQE+plP79dTqgXGxLg/dIp2BehrBCkc8Hn6k/IDsfY7su3dPfqV8d1RrSt/Ea6m8R7zPWxyAzemAPIk8k7P9l7dXSqoQLAhtpx13VIW2+27Kjr1UTzZ45bSlzI6QaSfg2dZ7J/D/hx09F40yO9lVbk2F7OZUE+GwkA5z5S6V1hQAoAA6ADAHyAlN+FHEmt0LKwINdpAB8hYqX49sNYy48gol0npY2nFMo23yIiJcqIiIAiIgCIiAIiIAiIgCIiAIiIAiIgHxmAGScAdSegnOdLf/LHFCw58O0LDaeeL7hhhjyIyAfki+TkS8cX4FVql2XhmTOSgsdUbHkyqwDj2ORNjQ8ProrFdNa11rnCIoVRnmeQ95WUb54Lxl08cmWwZB9wZyH4VL9bo8f7u1j8ggX9SJ2ETj/woIF2m/eNLg+gyqkflWZm1Hv4+5yfgXLsEgFnENv2Pplox5q4JDD5bdhHzltmjwzhQpfUMDyvu77HoTXVWfxNZP8Aem9NMI9KosYNa9gX6pEds9HcoMexCtz9sffIPgPaW7VFtunRVrfu3LXHII+1tAr8XL3HzlkEqPw7+xqv+af9FneNdLdHOV9SVltkffqLxqq0WpTpypNlu7xK3PAAz8vI9fLHOQkBZxi8cQq07LWtTq7ggl2YKDjOQAvPBwAfnKxVlpOifiQPE+0B+kjTVvXWyrvttswQgONqquRuc5B5nAHrNXhfaN/p30Vra71asvXagAKkZyjhSR0Ht5esnodWR7RXRI6ni7te2n04Q2Igex3zsTd9lcLzZj16gAeflM3A9XdYjfSK1rdXZPCSVcLjxjPMAnOPlKzwldUeI67Y1Af6nfuSxlxtO3bhweQ656+0sGq4pY97afT7A9ahrrXBZa932VCAgsxGT1AA9ektKNbIpGV7sxajtDYutp05p2rb3n1jMpyEVjlVUnGSB9ryPT0nJSrUvHFtGL2RwFtNbopTOUbcGUseYwOnrJjinHyNSumreuttneW22fZrXkAFXI3Oc+Z5DnziUOK8iYz5vz9CdiVfhvaJxrhpmtqvR0LJYgAZWGSVcKSOg68vKWic5RceS8ZKXAiIlSwiIgCIiAIiIAzOQ/Cva2p0+CARQ7bPPoqr5eQZhOt3nwN/Cf0nHvhK2dVpjjH82uX3ODTj7uv4zLnVzh3Ia4+vA7JERNRIzKb8PdUgr1OWUZ1LkZYDIwvMZlr1ehrtXbaiuuc7WAYZ+Rmmey+k/wDS0f8AtJ/9TpFpJplJJuSaPnFOPJWEWsq9trrXWgbPUjcxx0VVyT8veR3ELB/K+lGRnuLfzzj9Jkqbh9WpSutKBqSxVRWi7kODnJUeDlnrJGzs7pmYs2npLE5LGtSSfUkjOZO0fMrvIrIvTT8YuGoCivUohrdgNuVCjGTyHMMPuHrLPp+IUG3u6yhsxkhBu2jr4yowufLJGfKZtdwuq5Qttauo5gMM48uXp90aLhtVKFKq1RD1CgAHy5+vL1kSkmviTGLj2K/wBx/KnEOf+5/JMGa/CeJJp+J6yu5ghuKPWzcgwAPLJ5ftYH8JEsNPZ7TIwZdPSrKchhWoYH1BAzMuu4TTfjvqks29NygkZ64J6S3Wr+VEdDpd7+vvKtxfjlP8q6Q94uytbQ1mfBuZSNu7oSCAPmwE8tqEo4xab9oq1NaGt2HhyoRep5D7J/FfWW6rh1SlStaAouxCFA2L1wvLkPlPmv4bVeu26tbFByAwzg+o9D8o61x8K/GyPZvm/G/wow0cQo70V1lDYRkhAG2jrlyowgPlnGZm0HE67gxqcOFYoxHkw6j/AF840PDKqVK1VqinmQqgZ8ufr98j+zfCe5759gq76zetQAArQAKowOQJwWIHTdjylNqZ03smYiJQsIiIAiIgCIiAafGmI015BwRTYQfQ7GxOSfCNt2p07Hyq1CjHoO7Ufks65xcfze7+ys/wmco+Edf12nPpTZ+YXMyZ3U4dyJeHf0OxRETWSIiIBV+Or/3rw/5X/wCCSf8A2kq+krpyLBa+dua2VSACSQWxkeE8xmRvHf8AanD/AJX/AOCOK/7X0f8AZW/o070mlfk/U4203XmvQkuIdpKqbUqcWbrHVEPdtsJYgcmPI9eeJn4jxZamRArWW2Z2VpjcQPtEliFUD1JEg+239Nw//ml/Vf8ASbfaPgVltld2mtFepqBAB5q6HqGHPHP2I5/IiFGO1k9Ura8jY0faMO1qtTdXZSFZkKhywbO3Z3ZO/OD0kZ2b7WNc1peq7nfsQLWWWpQEGHYclOcls9MzZ7N8ea26ynUUirVoq7sdLEB5EHrgFumSPF16zX+Hx+q1J9dXafySS4pJ2vIr1NtU/MtMSvarVM2psra8UsrVGlfFusTCsxVQ4FmW3IQQ2MeUx16zxBzqGONW1WC427DkbSowD6g9Zz6Dp1lliIlC4iIgCIiAIiIAiIgGLVf0b/wt+hnJPhKfr9Py/wDIf9EnXNQPA38J/Qzk/wAKkHe6X+wsP34rH6EzJqPfx9ysvDv6HXIiJrLCJ5NgzjIz6Z5/hK32ostXUaPbc4rs1CK1YwAQCGPMDcc4OQTjnLRjborKXSrNniHZ2y3U139/tand3SioFVDciGy2WyORPL2xPvHuzR1DVWLcar6fs2KuRzxnwk/5+Z6zW7RWWrq9GFucV23YasYA8IDdQNxzzyCcSyky9tU7K0naorOp7F961T36m17a23bwFQ8sFQijw1gEZzgk8ufITc1/ArTbXbReUetDWQ696HUncd3iB648/KTKuCMggj1HOfSZXrkT0RIzhvBylr3Wv3l7qELBdiqg5hUXJIGeZJJM0uF9lnotsKalxS9htNQRPtHqC5BOOQHIDkJYAZj1CkrgPsJ5BhtJHyDAgn7jHWw4oyRK/wBir7HosNrtY3f2Lub0XCjA6Acug5SeNgzjIz6Z5/hIkqdFou1Z6iIlSRERAEREAREQBERAE458L7y2vpGAB9F7wKvJV3bwQB5DoMewnX9S2Ec+it+hnJfhPjv9Of2jp2T5hQhH6mZM/vw7kN0dekP2u4q2m0dtqfbACqfQsQufuzn7pMTQ47wkanT2Uscbxyb91gQyn35gTbGupWRK+l0VvV9mXs0orXTVd6QrfSGu+t7zke8LCvcST7+c2uOo4bhgsIawXoHYdGYJ4iPmZ94U/EURaHpq8ACjUtbuUgcge7HiY49dufaZePcO1FlmmNaKw09i2M7OENhAAOFAO3zna96bXicq2tJn3tN/4vh/9s/+GaervfUcRsq7tbatMinumfajWOA29hgh8A4AI5dZucc0Wotv01ldS7aH3sGsALbgAQMA9OfOYOJ8I1FerGs0qK7OgS+hmClsYAIYnbnAH/T55kRql29RK/x9D3wjgFqaq2zYlFFte1qqrGObMjDjCrsOM9PWR3ZjgSXPrBdusrTVOqo7MQSvIMxzlyFwBuJxjPWWTh9upbL3IlfLw0K29ifVrDhfbAGPc+Wh2b0F9Dag2Vri657l22Akbv2SCB6DnHU6e/kOlWvmaPZuwaROIKMmrTWMyKTnA2ltoz8hNzhHAqtTp0t1KLdbegdnYZK7uYWv/dqAcADHr1nnhnBrt+sF9YFerJOVcMUBVlwRgZ5Y6THwPS6/ToNOUpatOVeoLnwr5ZrHNiPTl6Z85Ld2099vyC2pNbbkdwrXnScIvdPtJbYiHrglwgPvjOfume/s09mkCLpqjayhvpDXfW95gHvC3d7ic+WenKZ+F9lLvodumvZNthdlIBLhiQyljkLyIyQPXrMnCW4jWi0NTUdgCjUm3K7RyBNY8bED+HOPLrLN8tPeyqXCa2osPD63WmtbSGsCKHYdGYABj95mxPNSkKAx3EAZbGMnzOB0nqZmaUIiJAEREAREQBERAMep+w2em0/oZyj4YV5v0xHLbU5x580AwZ1XWLmtx6ow/Izl3wwOb6D0zU5x/dExan/Jj7nOfKOrxETadBI/V8crrsNbCwuENmFpssygIBIKKQeZAwOftJCVjjS2trQKGKWjSWBWKfVly9bKjOVIUkA9OY64OMSGyUrLFo9WltaWVsGrdQyMOjKeYMyypaK8FtKmy2rRrRaj1tvDJepqVFsYc28Itw2SrHmCTtMw8M73kmsN3dfRm7lgbg5Pe2jxsvi7/uO4xu8Wd+Oe6RZPSXOadXFa2uekbu9rVXddjAbWLBSGIw2SrdCfsmVvhR1HeaXvyz27KRcmXRqrO5O9wU+rtrJPiUgYbnk4UCQ7R6e1bqbqAS7BtLZjHhS3BS0g9e7sUH5O8mxRM6HWragdM7TnBKspOOWcMAce/nM8pnEqrFTW1ILUtrWteHBN4XaKk7oJjwH64OHz+zjd4cTxrBYLL7A9+9OIaYVAPds7lhpVvwmdrJzuzkEDB6GRY6S3aLXraGKZwrtWdysh3LyPJgDj38/KbEqfD9Q30xhYLBS11ppKd4q95y3d8ByZSuNhPgyGzzKy2SU7IaoRESSBERAEREAREQBERAMWqP1b/wALfoZyf4Wktfpj6VWE+/gUfq063YmQR6gj8eU498KL/wCeUJ5DSbh7Fuv+ATJqFc8fcq1dHY4iJrLCIiAMxEQBERAEZiIAzERAEREAREQBERAEREAREQDzY+AT6An8JyX4YVhtVp7MAF9O5IAwoAAwAPTNn5TrGq/o3/hb9DOR/CezN2lGelNn4bU5fp+Eyaj38fcq/A7BERNZYREQBEjqeElRgWHaByA3ADr0w3Py65PLr5TwOE2EH65g3jAILEAFgVONw57Rj09PcSSkTQPCyd4NhYPnkdxAyQRgFvLBHLHWfBwsg4SxlQfZXJwBhQFxnmOR55B5/gBIRI3+RzgjvDtO84wSPGcnq3P/AFPnzhuG2bwe9O3qc5znl5Zx5fLJPLoIBJRMemp2oFJLEdSc5Pn5kn85kggREQBERAEREAREQBERANfiFm2mxsZxW5x64Umco+Ef9Npz/wAFx+STqfGmxprz6VWH/wCDTkvwhbN+nP8Aw7l/6cKJk1Hvw7kSWy7nZoiJrJEREAREQBERAEREAREQBERAEREA/9k=">
            <a:hlinkClick r:id="rId2"/>
          </p:cNvPr>
          <p:cNvSpPr>
            <a:spLocks noChangeAspect="1" noChangeArrowheads="1"/>
          </p:cNvSpPr>
          <p:nvPr/>
        </p:nvSpPr>
        <p:spPr bwMode="auto">
          <a:xfrm>
            <a:off x="2008188" y="-2705089"/>
            <a:ext cx="1728000" cy="250116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Afbeelding 6"/>
          <p:cNvPicPr>
            <a:picLocks noChangeAspect="1"/>
          </p:cNvPicPr>
          <p:nvPr/>
        </p:nvPicPr>
        <p:blipFill>
          <a:blip r:embed="rId3" cstate="print"/>
          <a:stretch>
            <a:fillRect/>
          </a:stretch>
        </p:blipFill>
        <p:spPr>
          <a:xfrm>
            <a:off x="209342" y="116632"/>
            <a:ext cx="1994664" cy="2880000"/>
          </a:xfrm>
          <a:prstGeom prst="rect">
            <a:avLst/>
          </a:prstGeom>
        </p:spPr>
      </p:pic>
      <p:pic>
        <p:nvPicPr>
          <p:cNvPr id="8" name="Afbeelding 7"/>
          <p:cNvPicPr>
            <a:picLocks noChangeAspect="1"/>
          </p:cNvPicPr>
          <p:nvPr/>
        </p:nvPicPr>
        <p:blipFill>
          <a:blip r:embed="rId4" cstate="print"/>
          <a:stretch>
            <a:fillRect/>
          </a:stretch>
        </p:blipFill>
        <p:spPr>
          <a:xfrm>
            <a:off x="1990522" y="116632"/>
            <a:ext cx="2124000" cy="3425806"/>
          </a:xfrm>
          <a:prstGeom prst="rect">
            <a:avLst/>
          </a:prstGeom>
        </p:spPr>
      </p:pic>
      <p:pic>
        <p:nvPicPr>
          <p:cNvPr id="9" name="Afbeelding 8"/>
          <p:cNvPicPr>
            <a:picLocks noChangeAspect="1"/>
          </p:cNvPicPr>
          <p:nvPr/>
        </p:nvPicPr>
        <p:blipFill>
          <a:blip r:embed="rId5" cstate="print"/>
          <a:stretch>
            <a:fillRect/>
          </a:stretch>
        </p:blipFill>
        <p:spPr>
          <a:xfrm>
            <a:off x="185178" y="3008943"/>
            <a:ext cx="2304000" cy="3713184"/>
          </a:xfrm>
          <a:prstGeom prst="rect">
            <a:avLst/>
          </a:prstGeom>
        </p:spPr>
      </p:pic>
      <p:pic>
        <p:nvPicPr>
          <p:cNvPr id="10" name="Afbeelding 9"/>
          <p:cNvPicPr>
            <a:picLocks noChangeAspect="1"/>
          </p:cNvPicPr>
          <p:nvPr/>
        </p:nvPicPr>
        <p:blipFill>
          <a:blip r:embed="rId6" cstate="print"/>
          <a:stretch>
            <a:fillRect/>
          </a:stretch>
        </p:blipFill>
        <p:spPr>
          <a:xfrm>
            <a:off x="4114522" y="116632"/>
            <a:ext cx="2857500" cy="2847975"/>
          </a:xfrm>
          <a:prstGeom prst="rect">
            <a:avLst/>
          </a:prstGeom>
        </p:spPr>
      </p:pic>
      <p:pic>
        <p:nvPicPr>
          <p:cNvPr id="11" name="Afbeelding 10"/>
          <p:cNvPicPr>
            <a:picLocks noChangeAspect="1"/>
          </p:cNvPicPr>
          <p:nvPr/>
        </p:nvPicPr>
        <p:blipFill>
          <a:blip r:embed="rId7" cstate="print"/>
          <a:stretch>
            <a:fillRect/>
          </a:stretch>
        </p:blipFill>
        <p:spPr>
          <a:xfrm>
            <a:off x="6651158" y="116632"/>
            <a:ext cx="2466975" cy="1847850"/>
          </a:xfrm>
          <a:prstGeom prst="rect">
            <a:avLst/>
          </a:prstGeom>
        </p:spPr>
      </p:pic>
      <p:pic>
        <p:nvPicPr>
          <p:cNvPr id="12" name="Afbeelding 11"/>
          <p:cNvPicPr>
            <a:picLocks noChangeAspect="1"/>
          </p:cNvPicPr>
          <p:nvPr/>
        </p:nvPicPr>
        <p:blipFill>
          <a:blip r:embed="rId8" cstate="print"/>
          <a:stretch>
            <a:fillRect/>
          </a:stretch>
        </p:blipFill>
        <p:spPr>
          <a:xfrm>
            <a:off x="2489178" y="4415554"/>
            <a:ext cx="3757099" cy="2304000"/>
          </a:xfrm>
          <a:prstGeom prst="rect">
            <a:avLst/>
          </a:prstGeom>
        </p:spPr>
      </p:pic>
      <p:pic>
        <p:nvPicPr>
          <p:cNvPr id="13" name="Afbeelding 12"/>
          <p:cNvPicPr>
            <a:picLocks noChangeAspect="1"/>
          </p:cNvPicPr>
          <p:nvPr/>
        </p:nvPicPr>
        <p:blipFill>
          <a:blip r:embed="rId9" cstate="print"/>
          <a:stretch>
            <a:fillRect/>
          </a:stretch>
        </p:blipFill>
        <p:spPr>
          <a:xfrm>
            <a:off x="7280493" y="1953335"/>
            <a:ext cx="1752600" cy="2600325"/>
          </a:xfrm>
          <a:prstGeom prst="rect">
            <a:avLst/>
          </a:prstGeom>
        </p:spPr>
      </p:pic>
      <p:pic>
        <p:nvPicPr>
          <p:cNvPr id="14" name="Afbeelding 13"/>
          <p:cNvPicPr>
            <a:picLocks noChangeAspect="1"/>
          </p:cNvPicPr>
          <p:nvPr/>
        </p:nvPicPr>
        <p:blipFill>
          <a:blip r:embed="rId10" cstate="print"/>
          <a:stretch>
            <a:fillRect/>
          </a:stretch>
        </p:blipFill>
        <p:spPr>
          <a:xfrm>
            <a:off x="7290212" y="4324350"/>
            <a:ext cx="1809750" cy="2533650"/>
          </a:xfrm>
          <a:prstGeom prst="rect">
            <a:avLst/>
          </a:prstGeom>
        </p:spPr>
      </p:pic>
      <p:pic>
        <p:nvPicPr>
          <p:cNvPr id="15" name="Afbeelding 14"/>
          <p:cNvPicPr>
            <a:picLocks noChangeAspect="1"/>
          </p:cNvPicPr>
          <p:nvPr/>
        </p:nvPicPr>
        <p:blipFill>
          <a:blip r:embed="rId11" cstate="print"/>
          <a:stretch>
            <a:fillRect/>
          </a:stretch>
        </p:blipFill>
        <p:spPr>
          <a:xfrm>
            <a:off x="5489834" y="2911054"/>
            <a:ext cx="1857375" cy="2466975"/>
          </a:xfrm>
          <a:prstGeom prst="rect">
            <a:avLst/>
          </a:prstGeom>
        </p:spPr>
      </p:pic>
      <p:pic>
        <p:nvPicPr>
          <p:cNvPr id="16" name="Afbeelding 15"/>
          <p:cNvPicPr>
            <a:picLocks noChangeAspect="1"/>
          </p:cNvPicPr>
          <p:nvPr/>
        </p:nvPicPr>
        <p:blipFill>
          <a:blip r:embed="rId12" cstate="print"/>
          <a:stretch>
            <a:fillRect/>
          </a:stretch>
        </p:blipFill>
        <p:spPr>
          <a:xfrm>
            <a:off x="2238836" y="2964607"/>
            <a:ext cx="2466975" cy="1847850"/>
          </a:xfrm>
          <a:prstGeom prst="rect">
            <a:avLst/>
          </a:prstGeom>
        </p:spPr>
      </p:pic>
    </p:spTree>
    <p:extLst>
      <p:ext uri="{BB962C8B-B14F-4D97-AF65-F5344CB8AC3E}">
        <p14:creationId xmlns="" xmlns:p14="http://schemas.microsoft.com/office/powerpoint/2010/main" val="18405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De les van </a:t>
            </a:r>
            <a:r>
              <a:rPr lang="en-US" dirty="0" err="1" smtClean="0"/>
              <a:t>vandaag</a:t>
            </a:r>
            <a:endParaRPr lang="nl-NL" dirty="0"/>
          </a:p>
        </p:txBody>
      </p:sp>
      <p:sp>
        <p:nvSpPr>
          <p:cNvPr id="3" name="Tijdelijke aanduiding voor inhoud 2"/>
          <p:cNvSpPr>
            <a:spLocks noGrp="1"/>
          </p:cNvSpPr>
          <p:nvPr>
            <p:ph sz="quarter" idx="1"/>
          </p:nvPr>
        </p:nvSpPr>
        <p:spPr/>
        <p:txBody>
          <a:bodyPr/>
          <a:lstStyle/>
          <a:p>
            <a:r>
              <a:rPr lang="en-US" dirty="0" err="1" smtClean="0"/>
              <a:t>Liefde</a:t>
            </a:r>
            <a:r>
              <a:rPr lang="en-US" dirty="0" smtClean="0"/>
              <a:t> in de </a:t>
            </a:r>
            <a:r>
              <a:rPr lang="en-US" dirty="0" err="1" smtClean="0"/>
              <a:t>middeleeuwen</a:t>
            </a:r>
            <a:endParaRPr lang="en-US" dirty="0" smtClean="0"/>
          </a:p>
          <a:p>
            <a:r>
              <a:rPr lang="en-US" dirty="0" smtClean="0"/>
              <a:t>Het </a:t>
            </a:r>
            <a:r>
              <a:rPr lang="en-US" dirty="0" err="1" smtClean="0"/>
              <a:t>verhaal</a:t>
            </a:r>
            <a:r>
              <a:rPr lang="en-US" dirty="0" smtClean="0"/>
              <a:t> van </a:t>
            </a:r>
            <a:r>
              <a:rPr lang="en-US" dirty="0" err="1" smtClean="0"/>
              <a:t>Cligès</a:t>
            </a:r>
            <a:r>
              <a:rPr lang="en-US" dirty="0" smtClean="0"/>
              <a:t> </a:t>
            </a:r>
          </a:p>
          <a:p>
            <a:r>
              <a:rPr lang="en-US" dirty="0" err="1" smtClean="0"/>
              <a:t>Voorleescultuur</a:t>
            </a:r>
            <a:r>
              <a:rPr lang="en-US" dirty="0" smtClean="0"/>
              <a:t> en de </a:t>
            </a:r>
            <a:r>
              <a:rPr lang="en-US" dirty="0" err="1" smtClean="0"/>
              <a:t>probleemroman</a:t>
            </a:r>
            <a:endParaRPr lang="nl-N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Introductie</a:t>
            </a:r>
            <a:endParaRPr lang="nl-NL" dirty="0"/>
          </a:p>
        </p:txBody>
      </p:sp>
      <p:sp>
        <p:nvSpPr>
          <p:cNvPr id="3" name="Tijdelijke aanduiding voor inhoud 2"/>
          <p:cNvSpPr>
            <a:spLocks noGrp="1"/>
          </p:cNvSpPr>
          <p:nvPr>
            <p:ph sz="quarter" idx="1"/>
          </p:nvPr>
        </p:nvSpPr>
        <p:spPr/>
        <p:txBody>
          <a:bodyPr/>
          <a:lstStyle/>
          <a:p>
            <a:r>
              <a:rPr lang="en-US" dirty="0" err="1" smtClean="0"/>
              <a:t>Wat</a:t>
            </a:r>
            <a:r>
              <a:rPr lang="en-US" dirty="0" smtClean="0"/>
              <a:t> </a:t>
            </a:r>
            <a:r>
              <a:rPr lang="en-US" dirty="0" err="1" smtClean="0"/>
              <a:t>weten</a:t>
            </a:r>
            <a:r>
              <a:rPr lang="en-US" dirty="0" smtClean="0"/>
              <a:t> we al over </a:t>
            </a:r>
            <a:r>
              <a:rPr lang="en-US" dirty="0" err="1" smtClean="0"/>
              <a:t>liefde</a:t>
            </a:r>
            <a:r>
              <a:rPr lang="en-US" dirty="0" smtClean="0"/>
              <a:t> in de </a:t>
            </a:r>
            <a:r>
              <a:rPr lang="en-US" dirty="0" err="1" smtClean="0"/>
              <a:t>middeleeuwen</a:t>
            </a:r>
            <a:r>
              <a:rPr lang="en-US" dirty="0" smtClean="0"/>
              <a:t>?</a:t>
            </a:r>
          </a:p>
          <a:p>
            <a:r>
              <a:rPr lang="en-US" dirty="0" err="1" smtClean="0"/>
              <a:t>Woordweb</a:t>
            </a:r>
            <a:endParaRPr lang="nl-N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Het </a:t>
            </a:r>
            <a:r>
              <a:rPr lang="en-US" dirty="0" err="1" smtClean="0"/>
              <a:t>verhaal</a:t>
            </a:r>
            <a:r>
              <a:rPr lang="en-US" dirty="0" smtClean="0"/>
              <a:t>: </a:t>
            </a:r>
            <a:r>
              <a:rPr lang="en-US" dirty="0" err="1" smtClean="0"/>
              <a:t>Cligès</a:t>
            </a:r>
            <a:r>
              <a:rPr lang="en-US" dirty="0" smtClean="0"/>
              <a:t> </a:t>
            </a:r>
            <a:endParaRPr lang="nl-NL" dirty="0"/>
          </a:p>
        </p:txBody>
      </p:sp>
      <p:sp>
        <p:nvSpPr>
          <p:cNvPr id="3" name="Tijdelijke aanduiding voor inhoud 2"/>
          <p:cNvSpPr>
            <a:spLocks noGrp="1"/>
          </p:cNvSpPr>
          <p:nvPr>
            <p:ph sz="quarter" idx="1"/>
          </p:nvPr>
        </p:nvSpPr>
        <p:spPr/>
        <p:txBody>
          <a:bodyPr/>
          <a:lstStyle/>
          <a:p>
            <a:r>
              <a:rPr lang="en-US" dirty="0" smtClean="0"/>
              <a:t>Chrétien de Troyes: 1176</a:t>
            </a:r>
          </a:p>
          <a:p>
            <a:r>
              <a:rPr lang="en-US" dirty="0" err="1" smtClean="0"/>
              <a:t>Fragmentenopdracht</a:t>
            </a:r>
            <a:r>
              <a:rPr lang="en-US" dirty="0" smtClean="0"/>
              <a:t>: </a:t>
            </a:r>
            <a:r>
              <a:rPr lang="nl-NL" dirty="0" smtClean="0"/>
              <a:t>Leg ze in de goede volgorde</a:t>
            </a: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err="1" smtClean="0"/>
              <a:t>Voorleescultuur</a:t>
            </a:r>
            <a:r>
              <a:rPr lang="en-US" dirty="0" smtClean="0"/>
              <a:t> en de </a:t>
            </a:r>
            <a:r>
              <a:rPr lang="en-US" dirty="0" err="1" smtClean="0"/>
              <a:t>probleemroman</a:t>
            </a:r>
            <a:endParaRPr lang="nl-NL" dirty="0"/>
          </a:p>
        </p:txBody>
      </p:sp>
      <p:sp>
        <p:nvSpPr>
          <p:cNvPr id="3" name="Tijdelijke aanduiding voor inhoud 2"/>
          <p:cNvSpPr>
            <a:spLocks noGrp="1"/>
          </p:cNvSpPr>
          <p:nvPr>
            <p:ph sz="quarter" idx="1"/>
          </p:nvPr>
        </p:nvSpPr>
        <p:spPr/>
        <p:txBody>
          <a:bodyPr/>
          <a:lstStyle/>
          <a:p>
            <a:r>
              <a:rPr lang="en-US" dirty="0" err="1" smtClean="0"/>
              <a:t>Voorleescultuur</a:t>
            </a:r>
            <a:r>
              <a:rPr lang="en-US" dirty="0" smtClean="0"/>
              <a:t>: Jongleur </a:t>
            </a:r>
          </a:p>
          <a:p>
            <a:r>
              <a:rPr lang="en-US" dirty="0" err="1" smtClean="0"/>
              <a:t>Verhalen</a:t>
            </a:r>
            <a:r>
              <a:rPr lang="en-US" dirty="0" smtClean="0"/>
              <a:t> op </a:t>
            </a:r>
            <a:r>
              <a:rPr lang="en-US" dirty="0" err="1" smtClean="0"/>
              <a:t>rijm</a:t>
            </a:r>
            <a:r>
              <a:rPr lang="en-US" dirty="0" smtClean="0"/>
              <a:t> </a:t>
            </a:r>
          </a:p>
          <a:p>
            <a:r>
              <a:rPr lang="en-US" dirty="0" err="1" smtClean="0"/>
              <a:t>Probleemroman</a:t>
            </a:r>
            <a:r>
              <a:rPr lang="en-US" dirty="0" smtClean="0"/>
              <a:t>: </a:t>
            </a:r>
            <a:r>
              <a:rPr lang="en-US" dirty="0" err="1" smtClean="0"/>
              <a:t>oplossingen</a:t>
            </a:r>
            <a:endParaRPr lang="en-US" dirty="0"/>
          </a:p>
          <a:p>
            <a:r>
              <a:rPr lang="en-US" i="1" dirty="0" smtClean="0"/>
              <a:t>Stop-and-go reading</a:t>
            </a:r>
            <a:endParaRPr lang="nl-NL"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i="1" dirty="0" smtClean="0"/>
              <a:t>Stop-and-go reading</a:t>
            </a:r>
            <a:endParaRPr lang="nl-NL" i="1" dirty="0"/>
          </a:p>
        </p:txBody>
      </p:sp>
      <p:sp>
        <p:nvSpPr>
          <p:cNvPr id="3" name="Tijdelijke aanduiding voor inhoud 2"/>
          <p:cNvSpPr>
            <a:spLocks noGrp="1"/>
          </p:cNvSpPr>
          <p:nvPr>
            <p:ph sz="quarter" idx="1"/>
          </p:nvPr>
        </p:nvSpPr>
        <p:spPr/>
        <p:txBody>
          <a:bodyPr>
            <a:normAutofit/>
          </a:bodyPr>
          <a:lstStyle/>
          <a:p>
            <a:r>
              <a:rPr lang="en-US" sz="2400" u="sng" dirty="0" smtClean="0"/>
              <a:t>Fragment 1:</a:t>
            </a:r>
          </a:p>
          <a:p>
            <a:pPr>
              <a:buNone/>
            </a:pPr>
            <a:r>
              <a:rPr lang="nl-NL" sz="2400" dirty="0" smtClean="0"/>
              <a:t>	</a:t>
            </a:r>
            <a:r>
              <a:rPr lang="nl-NL" sz="2400" i="1" dirty="0" smtClean="0"/>
              <a:t>[ </a:t>
            </a:r>
            <a:r>
              <a:rPr lang="nl-NL" sz="2400" i="1" dirty="0" err="1" smtClean="0"/>
              <a:t>Fenice</a:t>
            </a:r>
            <a:r>
              <a:rPr lang="nl-NL" sz="2400" i="1" dirty="0" smtClean="0"/>
              <a:t>] “Nooit </a:t>
            </a:r>
            <a:r>
              <a:rPr lang="nl-NL" sz="2400" i="1" dirty="0"/>
              <a:t>zult u op een andere manier van mijn lichaam kunnen genieten dan nu, als u niet iets kunt bedenken waardoor ik stiekem bij uw oom kan worden weggehaald zodat hij me nooit meer kan terugvinden en mij noch u kan verdenken, en niet zal weten wie hij de schuld moet geven. Vannacht moet u daar een oplossing voor proberen te vinden, en ik zal er ook over nadenken. Kom morgenochtend, als ik ben opgestaan met me praten, dan zullen we allebei zeggen wat we bedacht hebben en dan zullen we gaan uitwerken wat ons het beste lijkt.” </a:t>
            </a:r>
          </a:p>
          <a:p>
            <a:endParaRPr lang="nl-NL" u="sng"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i="1" dirty="0" smtClean="0"/>
              <a:t>Stop-and-go reading</a:t>
            </a:r>
            <a:endParaRPr lang="nl-NL" dirty="0"/>
          </a:p>
        </p:txBody>
      </p:sp>
      <p:sp>
        <p:nvSpPr>
          <p:cNvPr id="3" name="Tijdelijke aanduiding voor inhoud 2"/>
          <p:cNvSpPr>
            <a:spLocks noGrp="1"/>
          </p:cNvSpPr>
          <p:nvPr>
            <p:ph sz="quarter" idx="1"/>
          </p:nvPr>
        </p:nvSpPr>
        <p:spPr/>
        <p:txBody>
          <a:bodyPr>
            <a:normAutofit/>
          </a:bodyPr>
          <a:lstStyle/>
          <a:p>
            <a:r>
              <a:rPr lang="en-US" sz="2400" u="sng" dirty="0" smtClean="0"/>
              <a:t>Fragment 2: </a:t>
            </a:r>
          </a:p>
          <a:p>
            <a:pPr>
              <a:buNone/>
            </a:pPr>
            <a:r>
              <a:rPr lang="en-US" sz="2400" dirty="0" smtClean="0"/>
              <a:t>	</a:t>
            </a:r>
            <a:r>
              <a:rPr lang="nl-NL" sz="2400" i="1" dirty="0"/>
              <a:t>“[…]De volgende dag komen ze weer bij elkaar zodra ze opgestaan zijn, en overleggen ze onder vier ogen, want dat is nodig. </a:t>
            </a:r>
            <a:r>
              <a:rPr lang="nl-NL" sz="2400" i="1" dirty="0" err="1"/>
              <a:t>Cligès</a:t>
            </a:r>
            <a:r>
              <a:rPr lang="nl-NL" sz="2400" i="1" dirty="0"/>
              <a:t> zegt als eerste wat hij die nacht heeft bedacht. </a:t>
            </a:r>
            <a:br>
              <a:rPr lang="nl-NL" sz="2400" i="1" dirty="0"/>
            </a:br>
            <a:r>
              <a:rPr lang="nl-NL" sz="2400" i="1" dirty="0"/>
              <a:t>	“Vrouwe</a:t>
            </a:r>
            <a:r>
              <a:rPr lang="nl-NL" sz="2400" i="1" dirty="0" smtClean="0"/>
              <a:t>,” zegt </a:t>
            </a:r>
            <a:r>
              <a:rPr lang="nl-NL" sz="2400" i="1" dirty="0"/>
              <a:t>hij, “ik denk dat we het beste naar </a:t>
            </a:r>
            <a:r>
              <a:rPr lang="nl-NL" sz="2400" i="1" dirty="0" err="1"/>
              <a:t>Brittanië</a:t>
            </a:r>
            <a:r>
              <a:rPr lang="nl-NL" sz="2400" i="1" dirty="0"/>
              <a:t> kunnen gaan. Ik heb bedacht u daarheen mee te nemen, en u moet het niet laten afketsen, want hoe groot de vreugde ook was waarmee Helena in Troje ontvangen werd toen Paris haar daarheen had meegenomen, nog veel groter zal de vreugde zijn in het hele land van mijn oom de koning, als wij daar samen komen. Maar als dit u niet aanstaat, zegt u mij dan maar wat u heeft bedacht, want ik ben bereid, wat er ook gebeurt, uw ideeën te volgen.” </a:t>
            </a:r>
            <a:br>
              <a:rPr lang="nl-NL" sz="2400" i="1" dirty="0"/>
            </a:br>
            <a:r>
              <a:rPr lang="nl-NL" sz="2400" i="1" dirty="0"/>
              <a:t>	Dan </a:t>
            </a:r>
            <a:r>
              <a:rPr lang="nl-NL" sz="2400" i="1" dirty="0" smtClean="0"/>
              <a:t>antwoordt </a:t>
            </a:r>
            <a:r>
              <a:rPr lang="nl-NL" sz="2400" i="1" dirty="0"/>
              <a:t>zij: </a:t>
            </a:r>
            <a:r>
              <a:rPr lang="nl-NL" sz="2400" i="1" dirty="0" smtClean="0"/>
              <a:t>”</a:t>
            </a:r>
            <a:endParaRPr lang="nl-NL"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i="1" dirty="0" smtClean="0"/>
              <a:t>Stop-and-go reading</a:t>
            </a:r>
            <a:endParaRPr lang="nl-NL" i="1" dirty="0"/>
          </a:p>
        </p:txBody>
      </p:sp>
      <p:sp>
        <p:nvSpPr>
          <p:cNvPr id="3" name="Tijdelijke aanduiding voor inhoud 2"/>
          <p:cNvSpPr>
            <a:spLocks noGrp="1"/>
          </p:cNvSpPr>
          <p:nvPr>
            <p:ph sz="quarter" idx="1"/>
          </p:nvPr>
        </p:nvSpPr>
        <p:spPr/>
        <p:txBody>
          <a:bodyPr/>
          <a:lstStyle/>
          <a:p>
            <a:r>
              <a:rPr lang="nl-NL" sz="2200" u="sng" dirty="0"/>
              <a:t>Fragment 3: </a:t>
            </a:r>
            <a:r>
              <a:rPr lang="nl-NL" sz="2200" dirty="0"/>
              <a:t/>
            </a:r>
            <a:br>
              <a:rPr lang="nl-NL" sz="2200" dirty="0"/>
            </a:br>
            <a:r>
              <a:rPr lang="nl-NL" sz="2400" i="1" dirty="0" smtClean="0"/>
              <a:t>[</a:t>
            </a:r>
            <a:r>
              <a:rPr lang="nl-NL" sz="2400" i="1" dirty="0" err="1" smtClean="0"/>
              <a:t>Fenice</a:t>
            </a:r>
            <a:r>
              <a:rPr lang="nl-NL" sz="2400" i="1" dirty="0" smtClean="0"/>
              <a:t>] “</a:t>
            </a:r>
            <a:r>
              <a:rPr lang="nl-NL" sz="2400" i="1" dirty="0"/>
              <a:t>’Ik zal het zeggen; zo ga ik niet met u mee, want dan zal er overal in de wereld over ons gepraat worden als over </a:t>
            </a:r>
            <a:r>
              <a:rPr lang="nl-NL" sz="2400" i="1" dirty="0" err="1"/>
              <a:t>Tristan</a:t>
            </a:r>
            <a:r>
              <a:rPr lang="nl-NL" sz="2400" i="1" dirty="0"/>
              <a:t> en </a:t>
            </a:r>
            <a:r>
              <a:rPr lang="nl-NL" sz="2400" i="1" dirty="0" err="1"/>
              <a:t>Isolde</a:t>
            </a:r>
            <a:r>
              <a:rPr lang="nl-NL" sz="2400" i="1" dirty="0"/>
              <a:t>. Na ons vertrek zou iedereen, overal, schande spreken over onze liefde. […] Kwaadsprekers moet je de mond snoeren, en daar weet ik, als u het goed </a:t>
            </a:r>
            <a:r>
              <a:rPr lang="nl-NL" sz="2400" i="1" dirty="0" smtClean="0"/>
              <a:t>vindt </a:t>
            </a:r>
            <a:r>
              <a:rPr lang="nl-NL" sz="2400" i="1" dirty="0"/>
              <a:t>wel iets op te vinden.’”</a:t>
            </a:r>
          </a:p>
          <a:p>
            <a:endParaRPr lang="nl-NL"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mogen">
  <a:themeElements>
    <a:clrScheme name="Gieterij">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Vermogen">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mogen">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258</TotalTime>
  <Words>117</Words>
  <Application>Microsoft Office PowerPoint</Application>
  <PresentationFormat>Diavoorstelling (4:3)</PresentationFormat>
  <Paragraphs>35</Paragraphs>
  <Slides>12</Slides>
  <Notes>1</Notes>
  <HiddenSlides>0</HiddenSlides>
  <MMClips>0</MMClips>
  <ScaleCrop>false</ScaleCrop>
  <HeadingPairs>
    <vt:vector size="4" baseType="variant">
      <vt:variant>
        <vt:lpstr>Thema</vt:lpstr>
      </vt:variant>
      <vt:variant>
        <vt:i4>1</vt:i4>
      </vt:variant>
      <vt:variant>
        <vt:lpstr>Diatitels</vt:lpstr>
      </vt:variant>
      <vt:variant>
        <vt:i4>12</vt:i4>
      </vt:variant>
    </vt:vector>
  </HeadingPairs>
  <TitlesOfParts>
    <vt:vector size="13" baseType="lpstr">
      <vt:lpstr>Vermogen</vt:lpstr>
      <vt:lpstr>Listige minnaars in de liefde</vt:lpstr>
      <vt:lpstr>Dia 2</vt:lpstr>
      <vt:lpstr>De les van vandaag</vt:lpstr>
      <vt:lpstr>Introductie</vt:lpstr>
      <vt:lpstr>Het verhaal: Cligès </vt:lpstr>
      <vt:lpstr>Voorleescultuur en de probleemroman</vt:lpstr>
      <vt:lpstr>Stop-and-go reading</vt:lpstr>
      <vt:lpstr>Stop-and-go reading</vt:lpstr>
      <vt:lpstr>Stop-and-go reading</vt:lpstr>
      <vt:lpstr>Stop-and-go-reading</vt:lpstr>
      <vt:lpstr>Stop-and-go reading</vt:lpstr>
      <vt:lpstr>Afsluiting</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Lesplan Liefde in de middeleeuwen</dc:title>
  <dc:creator>Alma</dc:creator>
  <cp:lastModifiedBy>Alma</cp:lastModifiedBy>
  <cp:revision>14</cp:revision>
  <dcterms:created xsi:type="dcterms:W3CDTF">2014-04-06T10:39:09Z</dcterms:created>
  <dcterms:modified xsi:type="dcterms:W3CDTF">2014-05-06T16:22:18Z</dcterms:modified>
</cp:coreProperties>
</file>