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59" r:id="rId6"/>
    <p:sldId id="265" r:id="rId7"/>
    <p:sldId id="261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D4A9E-7497-465C-80AD-4C3B3E900E0E}" type="datetimeFigureOut">
              <a:rPr lang="nl-NL" smtClean="0"/>
              <a:pPr/>
              <a:t>9-5-2014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46D39-6941-4109-A738-DE90A75BED9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7639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B0D0-344F-4A34-A5AA-C8264C59E68E}" type="datetime1">
              <a:rPr lang="nl-NL" smtClean="0"/>
              <a:pPr/>
              <a:t>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8491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100D-7188-47FA-9801-F3CFF0C43999}" type="datetime1">
              <a:rPr lang="nl-NL" smtClean="0"/>
              <a:pPr/>
              <a:t>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562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DA41-8AC4-4629-89B1-549499E6A62C}" type="datetime1">
              <a:rPr lang="nl-NL" smtClean="0"/>
              <a:pPr/>
              <a:t>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8695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705-80B5-40F6-B85E-A7F3478ACC64}" type="datetime1">
              <a:rPr lang="nl-NL" smtClean="0"/>
              <a:pPr/>
              <a:t>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1743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C910-EB4C-42CE-8ECD-C45654292E08}" type="datetime1">
              <a:rPr lang="nl-NL" smtClean="0"/>
              <a:pPr/>
              <a:t>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9258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80CB-4623-4231-A689-E90BC8E57C2A}" type="datetime1">
              <a:rPr lang="nl-NL" smtClean="0"/>
              <a:pPr/>
              <a:t>9-5-2014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6933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9A6E-5988-4D0E-A471-62DD0B0C8512}" type="datetime1">
              <a:rPr lang="nl-NL" smtClean="0"/>
              <a:pPr/>
              <a:t>9-5-2014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6267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E3A1-4069-4A0A-965E-3AD6A69D2E72}" type="datetime1">
              <a:rPr lang="nl-NL" smtClean="0"/>
              <a:pPr/>
              <a:t>9-5-2014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9308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2E98-4FA5-45B1-835C-769381A26F85}" type="datetime1">
              <a:rPr lang="nl-NL" smtClean="0"/>
              <a:pPr/>
              <a:t>9-5-2014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0095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567-666E-499A-B83B-9C688E96376D}" type="datetime1">
              <a:rPr lang="nl-NL" smtClean="0"/>
              <a:pPr/>
              <a:t>9-5-2014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9641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749F-0581-437D-970D-E9DC18041CDE}" type="datetime1">
              <a:rPr lang="nl-NL" smtClean="0"/>
              <a:pPr/>
              <a:t>9-5-2014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9586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7AF54-8D91-4D72-A113-D489D67C4A55}" type="datetime1">
              <a:rPr lang="nl-NL" smtClean="0"/>
              <a:pPr/>
              <a:t>9-5-2014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A0E1-0D90-4A5D-B50E-FE3F096F65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6035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3x4s1CnvxFg/UtEkwWcbCJI/AAAAAAAAGu0/AOkk3uIwg2Q/s1600/chaucer+palace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4" y="-4021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7082" y="1556792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>
                <a:latin typeface="Lucida Calligraphy" panose="03010101010101010101" pitchFamily="66" charset="0"/>
              </a:rPr>
              <a:t>What is it that women truly want? </a:t>
            </a:r>
            <a:endParaRPr lang="en-GB" sz="6000" b="1" dirty="0">
              <a:latin typeface="Lucida Calligraphy" panose="03010101010101010101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980656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The wife of Bath teaches a lesson</a:t>
            </a:r>
            <a:endParaRPr lang="en-GB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>
                <a:solidFill>
                  <a:schemeClr val="tx1"/>
                </a:solidFill>
              </a:rPr>
              <a:pPr/>
              <a:t>1</a:t>
            </a:fld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3528" y="5661248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+mj-lt"/>
              </a:rPr>
              <a:t>Joyce Verschoor</a:t>
            </a:r>
          </a:p>
          <a:p>
            <a:r>
              <a:rPr lang="nl-NL" sz="1400" dirty="0" smtClean="0">
                <a:latin typeface="+mj-lt"/>
              </a:rPr>
              <a:t>Lotte Vermeulen</a:t>
            </a:r>
          </a:p>
          <a:p>
            <a:r>
              <a:rPr lang="nl-NL" sz="1400" smtClean="0">
                <a:latin typeface="+mj-lt"/>
              </a:rPr>
              <a:t>Hanneke </a:t>
            </a:r>
            <a:r>
              <a:rPr lang="nl-NL" sz="1400" smtClean="0">
                <a:latin typeface="+mj-lt"/>
              </a:rPr>
              <a:t>Boon</a:t>
            </a:r>
            <a:endParaRPr lang="nl-NL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4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Lucida Calligraphy" panose="03010101010101010101" pitchFamily="66" charset="0"/>
              </a:rPr>
              <a:t/>
            </a:r>
            <a:br>
              <a:rPr lang="nl-NL" dirty="0" smtClean="0">
                <a:latin typeface="Lucida Calligraphy" panose="03010101010101010101" pitchFamily="66" charset="0"/>
              </a:rPr>
            </a:br>
            <a:r>
              <a:rPr lang="nl-NL" dirty="0" err="1" smtClean="0">
                <a:latin typeface="Lucida Calligraphy" panose="03010101010101010101" pitchFamily="66" charset="0"/>
              </a:rPr>
              <a:t>If</a:t>
            </a:r>
            <a:r>
              <a:rPr lang="nl-NL" dirty="0" smtClean="0">
                <a:latin typeface="Lucida Calligraphy" panose="03010101010101010101" pitchFamily="66" charset="0"/>
              </a:rPr>
              <a:t> </a:t>
            </a:r>
            <a:r>
              <a:rPr lang="nl-NL" dirty="0" err="1" smtClean="0">
                <a:latin typeface="Lucida Calligraphy" panose="03010101010101010101" pitchFamily="66" charset="0"/>
              </a:rPr>
              <a:t>you</a:t>
            </a:r>
            <a:r>
              <a:rPr lang="nl-NL" dirty="0" smtClean="0">
                <a:latin typeface="Lucida Calligraphy" panose="03010101010101010101" pitchFamily="66" charset="0"/>
              </a:rPr>
              <a:t> </a:t>
            </a:r>
            <a:r>
              <a:rPr lang="nl-NL" dirty="0" err="1" smtClean="0">
                <a:latin typeface="Lucida Calligraphy" panose="03010101010101010101" pitchFamily="66" charset="0"/>
              </a:rPr>
              <a:t>were</a:t>
            </a:r>
            <a:r>
              <a:rPr lang="nl-NL" dirty="0" smtClean="0">
                <a:latin typeface="Lucida Calligraphy" panose="03010101010101010101" pitchFamily="66" charset="0"/>
              </a:rPr>
              <a:t> a teacher </a:t>
            </a:r>
            <a:endParaRPr lang="nl-NL" dirty="0">
              <a:latin typeface="Lucida Calligraphy" panose="03010101010101010101" pitchFamily="66" charset="0"/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848872" cy="4104456"/>
          </a:xfrm>
        </p:spPr>
        <p:txBody>
          <a:bodyPr/>
          <a:lstStyle/>
          <a:p>
            <a:pPr algn="l"/>
            <a:endParaRPr lang="en-US" dirty="0" smtClean="0">
              <a:solidFill>
                <a:schemeClr val="tx1"/>
              </a:solidFill>
              <a:latin typeface="Lucida Calligraphy" panose="03010101010101010101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* </a:t>
            </a:r>
            <a:r>
              <a:rPr lang="en-US" sz="28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If you were to make an assignment about this story, what questions would you ask? </a:t>
            </a:r>
            <a:endParaRPr lang="nl-NL" sz="2800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>
                <a:solidFill>
                  <a:schemeClr val="tx1"/>
                </a:solidFill>
              </a:rPr>
              <a:pPr/>
              <a:t>10</a:t>
            </a:fld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6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endParaRPr lang="en-GB" sz="4400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GB" sz="4400" dirty="0" smtClean="0">
                <a:latin typeface="Lucida Calligraphy" panose="03010101010101010101" pitchFamily="66" charset="0"/>
              </a:rPr>
              <a:t>Thank you for your attention!</a:t>
            </a:r>
            <a:endParaRPr lang="en-GB" sz="4400" dirty="0">
              <a:latin typeface="Lucida Calligraphy" panose="03010101010101010101" pitchFamily="66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509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83568" y="1268760"/>
            <a:ext cx="8229600" cy="4713288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en-GB" dirty="0" smtClean="0">
                <a:latin typeface="Lucida Calligraphy" panose="03010101010101010101" pitchFamily="66" charset="0"/>
              </a:rPr>
              <a:t>	</a:t>
            </a:r>
          </a:p>
          <a:p>
            <a:pPr marL="3657600" lvl="8" indent="0">
              <a:buNone/>
            </a:pPr>
            <a:r>
              <a:rPr lang="en-GB" dirty="0">
                <a:latin typeface="Lucida Calligraphy" panose="03010101010101010101" pitchFamily="66" charset="0"/>
              </a:rPr>
              <a:t>	</a:t>
            </a:r>
            <a:r>
              <a:rPr lang="en-GB" dirty="0" smtClean="0">
                <a:latin typeface="Lucida Calligraphy" panose="03010101010101010101" pitchFamily="66" charset="0"/>
              </a:rPr>
              <a:t>Ellesmere </a:t>
            </a:r>
            <a:r>
              <a:rPr lang="en-GB" dirty="0">
                <a:latin typeface="Lucida Calligraphy" panose="03010101010101010101" pitchFamily="66" charset="0"/>
              </a:rPr>
              <a:t>manuscript</a:t>
            </a:r>
          </a:p>
          <a:p>
            <a:pPr marL="3657600" lvl="8" indent="0">
              <a:buNone/>
            </a:pPr>
            <a:r>
              <a:rPr lang="en-GB" dirty="0" smtClean="0">
                <a:latin typeface="Lucida Calligraphy" panose="03010101010101010101" pitchFamily="66" charset="0"/>
              </a:rPr>
              <a:t>	Huntington </a:t>
            </a:r>
            <a:r>
              <a:rPr lang="en-GB" dirty="0">
                <a:latin typeface="Lucida Calligraphy" panose="03010101010101010101" pitchFamily="66" charset="0"/>
              </a:rPr>
              <a:t>Library, </a:t>
            </a:r>
          </a:p>
          <a:p>
            <a:pPr marL="3657600" lvl="8" indent="0">
              <a:buNone/>
            </a:pPr>
            <a:r>
              <a:rPr lang="en-GB" dirty="0" smtClean="0">
                <a:latin typeface="Lucida Calligraphy" panose="03010101010101010101" pitchFamily="66" charset="0"/>
              </a:rPr>
              <a:t>	San </a:t>
            </a:r>
            <a:r>
              <a:rPr lang="en-GB" dirty="0">
                <a:latin typeface="Lucida Calligraphy" panose="03010101010101010101" pitchFamily="66" charset="0"/>
              </a:rPr>
              <a:t>Marino</a:t>
            </a:r>
          </a:p>
          <a:p>
            <a:pPr marL="3657600" lvl="8" indent="0">
              <a:buNone/>
            </a:pPr>
            <a:r>
              <a:rPr lang="en-GB" dirty="0" smtClean="0">
                <a:latin typeface="Lucida Calligraphy" panose="03010101010101010101" pitchFamily="66" charset="0"/>
              </a:rPr>
              <a:t>	MS </a:t>
            </a:r>
            <a:r>
              <a:rPr lang="en-GB" dirty="0">
                <a:latin typeface="Lucida Calligraphy" panose="03010101010101010101" pitchFamily="66" charset="0"/>
              </a:rPr>
              <a:t>EL 26 C 9, </a:t>
            </a:r>
            <a:endParaRPr lang="en-GB" dirty="0" smtClean="0">
              <a:latin typeface="Lucida Calligraphy" panose="03010101010101010101" pitchFamily="66" charset="0"/>
            </a:endParaRPr>
          </a:p>
          <a:p>
            <a:pPr marL="3657600" lvl="8" indent="0">
              <a:buNone/>
            </a:pPr>
            <a:r>
              <a:rPr lang="en-GB" dirty="0">
                <a:latin typeface="Lucida Calligraphy" panose="03010101010101010101" pitchFamily="66" charset="0"/>
              </a:rPr>
              <a:t>	</a:t>
            </a:r>
            <a:r>
              <a:rPr lang="en-GB" dirty="0" smtClean="0">
                <a:latin typeface="Lucida Calligraphy" panose="03010101010101010101" pitchFamily="66" charset="0"/>
              </a:rPr>
              <a:t>folio </a:t>
            </a:r>
            <a:r>
              <a:rPr lang="en-GB" dirty="0">
                <a:latin typeface="Lucida Calligraphy" panose="03010101010101010101" pitchFamily="66" charset="0"/>
              </a:rPr>
              <a:t>1 </a:t>
            </a:r>
            <a:r>
              <a:rPr lang="en-GB" dirty="0" smtClean="0">
                <a:latin typeface="Lucida Calligraphy" panose="03010101010101010101" pitchFamily="66" charset="0"/>
              </a:rPr>
              <a:t>	verso</a:t>
            </a:r>
          </a:p>
          <a:p>
            <a:pPr marL="3657600" lvl="8" indent="0">
              <a:buNone/>
            </a:pPr>
            <a:endParaRPr lang="en-GB" dirty="0">
              <a:latin typeface="Lucida Calligraphy" panose="03010101010101010101" pitchFamily="66" charset="0"/>
              <a:hlinkClick r:id="rId3"/>
            </a:endParaRPr>
          </a:p>
          <a:p>
            <a:pPr marL="3657600" lvl="8" indent="0">
              <a:buNone/>
            </a:pPr>
            <a:endParaRPr lang="en-GB" dirty="0" smtClean="0">
              <a:latin typeface="Lucida Calligraphy" panose="03010101010101010101" pitchFamily="66" charset="0"/>
              <a:hlinkClick r:id="rId3"/>
            </a:endParaRPr>
          </a:p>
          <a:p>
            <a:pPr marL="3657600" lvl="8" indent="0">
              <a:buNone/>
            </a:pPr>
            <a:endParaRPr lang="nl-NL" sz="1200" dirty="0">
              <a:latin typeface="Lucida Calligraphy" panose="03010101010101010101" pitchFamily="66" charset="0"/>
              <a:hlinkClick r:id="rId3"/>
            </a:endParaRPr>
          </a:p>
          <a:p>
            <a:pPr marL="3657600" lvl="8" indent="0">
              <a:buNone/>
            </a:pPr>
            <a:endParaRPr lang="nl-NL" sz="1200" dirty="0" smtClean="0">
              <a:latin typeface="Lucida Calligraphy" panose="03010101010101010101" pitchFamily="66" charset="0"/>
              <a:hlinkClick r:id="rId3"/>
            </a:endParaRPr>
          </a:p>
          <a:p>
            <a:pPr marL="3657600" lvl="8" indent="0">
              <a:buNone/>
            </a:pPr>
            <a:endParaRPr lang="nl-NL" sz="1200" dirty="0" smtClean="0">
              <a:latin typeface="Lucida Calligraphy" panose="03010101010101010101" pitchFamily="66" charset="0"/>
              <a:hlinkClick r:id="rId3"/>
            </a:endParaRPr>
          </a:p>
          <a:p>
            <a:pPr marL="3657600" lvl="8" indent="0">
              <a:buNone/>
            </a:pPr>
            <a:r>
              <a:rPr lang="nl-NL" sz="1200" dirty="0" smtClean="0">
                <a:latin typeface="Lucida Calligraphy" panose="03010101010101010101" pitchFamily="66" charset="0"/>
                <a:hlinkClick r:id="rId3"/>
              </a:rPr>
              <a:t>http://3.bp.blogspot.com/-3x4s1CnvxFg/UtEkwWc</a:t>
            </a:r>
          </a:p>
          <a:p>
            <a:pPr marL="3657600" lvl="8" indent="0">
              <a:buNone/>
            </a:pPr>
            <a:r>
              <a:rPr lang="nl-NL" sz="1200" dirty="0" err="1" smtClean="0">
                <a:latin typeface="Lucida Calligraphy" panose="03010101010101010101" pitchFamily="66" charset="0"/>
                <a:hlinkClick r:id="rId3"/>
              </a:rPr>
              <a:t>bCJI</a:t>
            </a:r>
            <a:r>
              <a:rPr lang="nl-NL" sz="1200" dirty="0" smtClean="0">
                <a:latin typeface="Lucida Calligraphy" panose="03010101010101010101" pitchFamily="66" charset="0"/>
                <a:hlinkClick r:id="rId3"/>
              </a:rPr>
              <a:t>/AAAAAAAAGu0/</a:t>
            </a:r>
          </a:p>
          <a:p>
            <a:pPr marL="3657600" lvl="8" indent="0">
              <a:buNone/>
            </a:pPr>
            <a:r>
              <a:rPr lang="nl-NL" sz="1200" dirty="0" smtClean="0">
                <a:latin typeface="Lucida Calligraphy" panose="03010101010101010101" pitchFamily="66" charset="0"/>
                <a:hlinkClick r:id="rId3"/>
              </a:rPr>
              <a:t>AOkk3uIwg2Q/s1600/</a:t>
            </a:r>
            <a:r>
              <a:rPr lang="nl-NL" sz="1200" dirty="0" err="1" smtClean="0">
                <a:latin typeface="Lucida Calligraphy" panose="03010101010101010101" pitchFamily="66" charset="0"/>
                <a:hlinkClick r:id="rId3"/>
              </a:rPr>
              <a:t>chau</a:t>
            </a:r>
            <a:endParaRPr lang="nl-NL" sz="1200" dirty="0" smtClean="0">
              <a:latin typeface="Lucida Calligraphy" panose="03010101010101010101" pitchFamily="66" charset="0"/>
              <a:hlinkClick r:id="rId3"/>
            </a:endParaRPr>
          </a:p>
          <a:p>
            <a:pPr marL="3657600" lvl="8" indent="0">
              <a:buNone/>
            </a:pPr>
            <a:r>
              <a:rPr lang="nl-NL" sz="1200" dirty="0" smtClean="0">
                <a:latin typeface="Lucida Calligraphy" panose="03010101010101010101" pitchFamily="66" charset="0"/>
                <a:hlinkClick r:id="rId3"/>
              </a:rPr>
              <a:t>cer+palace.jpg</a:t>
            </a:r>
            <a:endParaRPr lang="nl-NL" sz="1200" dirty="0" smtClean="0">
              <a:latin typeface="Lucida Calligraphy" panose="03010101010101010101" pitchFamily="66" charset="0"/>
            </a:endParaRPr>
          </a:p>
          <a:p>
            <a:pPr marL="3657600" lvl="8" indent="0">
              <a:buNone/>
            </a:pPr>
            <a:endParaRPr lang="nl-NL" dirty="0">
              <a:latin typeface="Lucida Calligraphy" panose="03010101010101010101" pitchFamily="66" charset="0"/>
            </a:endParaRPr>
          </a:p>
          <a:p>
            <a:pPr marL="3657600" lvl="8" indent="0">
              <a:buNone/>
            </a:pPr>
            <a:endParaRPr lang="nl-NL" dirty="0" smtClean="0">
              <a:latin typeface="Lucida Calligraphy" panose="03010101010101010101" pitchFamily="66" charset="0"/>
            </a:endParaRPr>
          </a:p>
          <a:p>
            <a:pPr marL="3657600" lvl="8" indent="0">
              <a:buNone/>
            </a:pPr>
            <a:endParaRPr lang="nl-NL" dirty="0">
              <a:latin typeface="Lucida Calligraphy" panose="03010101010101010101" pitchFamily="66" charset="0"/>
            </a:endParaRPr>
          </a:p>
          <a:p>
            <a:pPr marL="3657600" lvl="8" indent="0">
              <a:buNone/>
            </a:pPr>
            <a:endParaRPr lang="nl-NL" dirty="0" smtClean="0">
              <a:latin typeface="Lucida Calligraphy" panose="03010101010101010101" pitchFamily="66" charset="0"/>
            </a:endParaRPr>
          </a:p>
          <a:p>
            <a:pPr marL="3657600" lvl="8" indent="0">
              <a:buNone/>
            </a:pPr>
            <a:endParaRPr lang="nl-NL" dirty="0">
              <a:latin typeface="Lucida Calligraphy" panose="03010101010101010101" pitchFamily="66" charset="0"/>
            </a:endParaRPr>
          </a:p>
          <a:p>
            <a:pPr marL="3657600" lvl="8" indent="0">
              <a:buNone/>
            </a:pPr>
            <a:endParaRPr lang="en-GB" sz="1600" dirty="0">
              <a:latin typeface="Lucida Calligraphy" panose="030101010101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647" y="1196752"/>
            <a:ext cx="3337154" cy="493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>
                <a:solidFill>
                  <a:schemeClr val="tx1"/>
                </a:solidFill>
              </a:rPr>
              <a:pPr/>
              <a:t>2</a:t>
            </a:fld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23528" y="404664"/>
            <a:ext cx="7945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Lucida Calligraphy" panose="03010101010101010101" pitchFamily="66" charset="0"/>
              </a:rPr>
              <a:t>A piece of manuscript </a:t>
            </a:r>
            <a:endParaRPr lang="nl-NL" sz="32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1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9" y="1"/>
            <a:ext cx="91419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en-GB" dirty="0" smtClean="0">
                <a:latin typeface="Lucida Calligraphy" panose="03010101010101010101" pitchFamily="66" charset="0"/>
              </a:rPr>
              <a:t>Exercise</a:t>
            </a:r>
            <a:r>
              <a:rPr lang="nl-NL" dirty="0" smtClean="0">
                <a:latin typeface="Lucida Calligraphy" panose="03010101010101010101" pitchFamily="66" charset="0"/>
              </a:rPr>
              <a:t> 1</a:t>
            </a:r>
            <a:br>
              <a:rPr lang="nl-NL" dirty="0" smtClean="0">
                <a:latin typeface="Lucida Calligraphy" panose="03010101010101010101" pitchFamily="66" charset="0"/>
              </a:rPr>
            </a:br>
            <a:r>
              <a:rPr lang="nl-NL" sz="2800" dirty="0" err="1" smtClean="0">
                <a:latin typeface="Lucida Calligraphy" panose="03010101010101010101" pitchFamily="66" charset="0"/>
              </a:rPr>
              <a:t>Question</a:t>
            </a:r>
            <a:r>
              <a:rPr lang="nl-NL" sz="2800" dirty="0" smtClean="0">
                <a:latin typeface="Lucida Calligraphy" panose="03010101010101010101" pitchFamily="66" charset="0"/>
              </a:rPr>
              <a:t> </a:t>
            </a:r>
            <a:r>
              <a:rPr lang="nl-NL" sz="2800" dirty="0" err="1" smtClean="0">
                <a:latin typeface="Lucida Calligraphy" panose="03010101010101010101" pitchFamily="66" charset="0"/>
              </a:rPr>
              <a:t>about</a:t>
            </a:r>
            <a:r>
              <a:rPr lang="nl-NL" sz="2800" dirty="0" smtClean="0">
                <a:latin typeface="Lucida Calligraphy" panose="03010101010101010101" pitchFamily="66" charset="0"/>
              </a:rPr>
              <a:t> </a:t>
            </a:r>
            <a:r>
              <a:rPr lang="nl-NL" sz="2800" dirty="0" err="1" smtClean="0">
                <a:latin typeface="Lucida Calligraphy" panose="03010101010101010101" pitchFamily="66" charset="0"/>
              </a:rPr>
              <a:t>text</a:t>
            </a:r>
            <a:r>
              <a:rPr lang="nl-NL" sz="2800" dirty="0" smtClean="0">
                <a:latin typeface="Lucida Calligraphy" panose="03010101010101010101" pitchFamily="66" charset="0"/>
              </a:rPr>
              <a:t> 1</a:t>
            </a:r>
            <a:endParaRPr lang="nl-NL" dirty="0">
              <a:latin typeface="Lucida Calligraphy" panose="03010101010101010101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en-GB" b="1" dirty="0" smtClean="0">
                <a:latin typeface="Lucida Calligraphy" panose="03010101010101010101" pitchFamily="66" charset="0"/>
              </a:rPr>
              <a:t>“</a:t>
            </a:r>
            <a:r>
              <a:rPr lang="en-GB" b="1" dirty="0">
                <a:latin typeface="Lucida Calligraphy" panose="03010101010101010101" pitchFamily="66" charset="0"/>
              </a:rPr>
              <a:t>I’ll grant you life if you can tell me what it is that women most desire.” (r. 904-905</a:t>
            </a:r>
            <a:r>
              <a:rPr lang="en-GB" b="1" dirty="0" smtClean="0">
                <a:latin typeface="Lucida Calligraphy" panose="03010101010101010101" pitchFamily="66" charset="0"/>
              </a:rPr>
              <a:t>)</a:t>
            </a:r>
          </a:p>
          <a:p>
            <a:pPr marL="0" indent="0" algn="ctr">
              <a:buNone/>
            </a:pPr>
            <a:endParaRPr lang="en-GB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endParaRPr lang="en-GB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Lucida Calligraphy" panose="03010101010101010101" pitchFamily="66" charset="0"/>
              </a:rPr>
              <a:t>What </a:t>
            </a:r>
            <a:r>
              <a:rPr lang="en-GB" sz="2400" dirty="0">
                <a:latin typeface="Lucida Calligraphy" panose="03010101010101010101" pitchFamily="66" charset="0"/>
              </a:rPr>
              <a:t>do you think that women most desire nowadays? </a:t>
            </a:r>
            <a:endParaRPr lang="nl-NL" sz="2400" b="1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>
                <a:solidFill>
                  <a:schemeClr val="tx1"/>
                </a:solidFill>
              </a:rPr>
              <a:pPr/>
              <a:t>3</a:t>
            </a:fld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3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63" y="-338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nl-NL" dirty="0" smtClean="0">
                <a:latin typeface="Lucida Calligraphy" panose="03010101010101010101" pitchFamily="66" charset="0"/>
              </a:rPr>
              <a:t>Boys vs. </a:t>
            </a:r>
            <a:r>
              <a:rPr lang="nl-NL" dirty="0" err="1" smtClean="0">
                <a:latin typeface="Lucida Calligraphy" panose="03010101010101010101" pitchFamily="66" charset="0"/>
              </a:rPr>
              <a:t>Girls</a:t>
            </a:r>
            <a:r>
              <a:rPr lang="nl-NL" dirty="0" smtClean="0">
                <a:latin typeface="Lucida Calligraphy" panose="03010101010101010101" pitchFamily="66" charset="0"/>
              </a:rPr>
              <a:t/>
            </a:r>
            <a:br>
              <a:rPr lang="nl-NL" dirty="0" smtClean="0">
                <a:latin typeface="Lucida Calligraphy" panose="03010101010101010101" pitchFamily="66" charset="0"/>
              </a:rPr>
            </a:br>
            <a:r>
              <a:rPr lang="nl-NL" sz="2800" dirty="0" err="1" smtClean="0">
                <a:latin typeface="Lucida Calligraphy" panose="03010101010101010101" pitchFamily="66" charset="0"/>
              </a:rPr>
              <a:t>Question</a:t>
            </a:r>
            <a:r>
              <a:rPr lang="nl-NL" sz="2800" dirty="0" smtClean="0">
                <a:latin typeface="Lucida Calligraphy" panose="03010101010101010101" pitchFamily="66" charset="0"/>
              </a:rPr>
              <a:t> </a:t>
            </a:r>
            <a:r>
              <a:rPr lang="nl-NL" sz="2800" dirty="0" err="1" smtClean="0">
                <a:latin typeface="Lucida Calligraphy" panose="03010101010101010101" pitchFamily="66" charset="0"/>
              </a:rPr>
              <a:t>about</a:t>
            </a:r>
            <a:r>
              <a:rPr lang="nl-NL" sz="2800" dirty="0" smtClean="0">
                <a:latin typeface="Lucida Calligraphy" panose="03010101010101010101" pitchFamily="66" charset="0"/>
              </a:rPr>
              <a:t> </a:t>
            </a:r>
            <a:r>
              <a:rPr lang="nl-NL" sz="2800" dirty="0" err="1" smtClean="0">
                <a:latin typeface="Lucida Calligraphy" panose="03010101010101010101" pitchFamily="66" charset="0"/>
              </a:rPr>
              <a:t>text</a:t>
            </a:r>
            <a:r>
              <a:rPr lang="nl-NL" sz="2800" dirty="0" smtClean="0">
                <a:latin typeface="Lucida Calligraphy" panose="03010101010101010101" pitchFamily="66" charset="0"/>
              </a:rPr>
              <a:t> 2</a:t>
            </a:r>
            <a:endParaRPr lang="nl-NL" dirty="0">
              <a:latin typeface="Lucida Calligraphy" panose="03010101010101010101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nl-NL" dirty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nl-NL" dirty="0" err="1" smtClean="0">
                <a:latin typeface="Lucida Calligraphy" panose="03010101010101010101" pitchFamily="66" charset="0"/>
              </a:rPr>
              <a:t>What</a:t>
            </a:r>
            <a:r>
              <a:rPr lang="nl-NL" dirty="0" smtClean="0">
                <a:latin typeface="Lucida Calligraphy" panose="03010101010101010101" pitchFamily="66" charset="0"/>
              </a:rPr>
              <a:t> </a:t>
            </a:r>
            <a:r>
              <a:rPr lang="nl-NL" dirty="0" err="1" smtClean="0">
                <a:latin typeface="Lucida Calligraphy" panose="03010101010101010101" pitchFamily="66" charset="0"/>
              </a:rPr>
              <a:t>did</a:t>
            </a:r>
            <a:r>
              <a:rPr lang="nl-NL" dirty="0" smtClean="0">
                <a:latin typeface="Lucida Calligraphy" panose="03010101010101010101" pitchFamily="66" charset="0"/>
              </a:rPr>
              <a:t> </a:t>
            </a:r>
            <a:r>
              <a:rPr lang="nl-NL" dirty="0" err="1" smtClean="0">
                <a:latin typeface="Lucida Calligraphy" panose="03010101010101010101" pitchFamily="66" charset="0"/>
              </a:rPr>
              <a:t>women</a:t>
            </a:r>
            <a:r>
              <a:rPr lang="nl-NL" dirty="0" smtClean="0">
                <a:latin typeface="Lucida Calligraphy" panose="03010101010101010101" pitchFamily="66" charset="0"/>
              </a:rPr>
              <a:t> most </a:t>
            </a:r>
            <a:r>
              <a:rPr lang="nl-NL" dirty="0" err="1" smtClean="0">
                <a:latin typeface="Lucida Calligraphy" panose="03010101010101010101" pitchFamily="66" charset="0"/>
              </a:rPr>
              <a:t>desire</a:t>
            </a:r>
            <a:r>
              <a:rPr lang="nl-NL" dirty="0" smtClean="0">
                <a:latin typeface="Lucida Calligraphy" panose="03010101010101010101" pitchFamily="66" charset="0"/>
              </a:rPr>
              <a:t> in the </a:t>
            </a:r>
            <a:r>
              <a:rPr lang="nl-NL" dirty="0" err="1" smtClean="0">
                <a:latin typeface="Lucida Calligraphy" panose="03010101010101010101" pitchFamily="66" charset="0"/>
              </a:rPr>
              <a:t>Middle</a:t>
            </a:r>
            <a:r>
              <a:rPr lang="nl-NL" dirty="0" smtClean="0">
                <a:latin typeface="Lucida Calligraphy" panose="03010101010101010101" pitchFamily="66" charset="0"/>
              </a:rPr>
              <a:t> </a:t>
            </a:r>
            <a:r>
              <a:rPr lang="nl-NL" dirty="0" err="1" smtClean="0">
                <a:latin typeface="Lucida Calligraphy" panose="03010101010101010101" pitchFamily="66" charset="0"/>
              </a:rPr>
              <a:t>Ages</a:t>
            </a:r>
            <a:r>
              <a:rPr lang="nl-NL" dirty="0" smtClean="0">
                <a:latin typeface="Lucida Calligraphy" panose="03010101010101010101" pitchFamily="66" charset="0"/>
              </a:rPr>
              <a:t>? </a:t>
            </a:r>
            <a:endParaRPr lang="nl-NL" dirty="0">
              <a:latin typeface="Lucida Calligraphy" panose="03010101010101010101" pitchFamily="66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>
                <a:solidFill>
                  <a:schemeClr val="tx1"/>
                </a:solidFill>
              </a:rPr>
              <a:pPr/>
              <a:t>4</a:t>
            </a:fld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16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Lucida Calligraphy" panose="03010101010101010101" pitchFamily="66" charset="0"/>
              </a:rPr>
              <a:t>Exercise 2</a:t>
            </a:r>
            <a:endParaRPr lang="en-GB" sz="4800" dirty="0">
              <a:latin typeface="Lucida Calligraphy" panose="03010101010101010101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/>
          </a:bodyPr>
          <a:lstStyle/>
          <a:p>
            <a:endParaRPr lang="en-GB" dirty="0" smtClean="0">
              <a:latin typeface="Lucida Calligraphy" panose="03010101010101010101" pitchFamily="66" charset="0"/>
            </a:endParaRPr>
          </a:p>
          <a:p>
            <a:endParaRPr lang="en-GB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GB" sz="2000" dirty="0" smtClean="0">
                <a:latin typeface="Lucida Calligraphy" panose="03010101010101010101" pitchFamily="66" charset="0"/>
              </a:rPr>
              <a:t>How does the knight feel about the woman? </a:t>
            </a:r>
          </a:p>
          <a:p>
            <a:pPr marL="0" indent="0" algn="ctr">
              <a:buNone/>
            </a:pPr>
            <a:endParaRPr lang="en-GB" sz="2000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GB" sz="2000" dirty="0" smtClean="0">
                <a:latin typeface="Lucida Calligraphy" panose="03010101010101010101" pitchFamily="66" charset="0"/>
              </a:rPr>
              <a:t>* How </a:t>
            </a:r>
            <a:r>
              <a:rPr lang="en-GB" sz="2000" dirty="0">
                <a:latin typeface="Lucida Calligraphy" panose="03010101010101010101" pitchFamily="66" charset="0"/>
              </a:rPr>
              <a:t>does the woman feel about the knight</a:t>
            </a:r>
            <a:r>
              <a:rPr lang="en-GB" sz="2000" dirty="0" smtClean="0">
                <a:latin typeface="Lucida Calligraphy" panose="03010101010101010101" pitchFamily="66" charset="0"/>
              </a:rPr>
              <a:t>?</a:t>
            </a:r>
          </a:p>
          <a:p>
            <a:pPr algn="ctr"/>
            <a:endParaRPr lang="en-GB" sz="2000" dirty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GB" sz="2000" dirty="0" smtClean="0">
                <a:latin typeface="Lucida Calligraphy" panose="03010101010101010101" pitchFamily="66" charset="0"/>
              </a:rPr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>
                <a:solidFill>
                  <a:schemeClr val="tx1"/>
                </a:solidFill>
              </a:rPr>
              <a:pPr/>
              <a:t>5</a:t>
            </a:fld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763688" y="1363145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 smtClean="0">
                <a:latin typeface="Lucida Calligraphy" panose="03010101010101010101" pitchFamily="66" charset="0"/>
              </a:rPr>
              <a:t>Questions</a:t>
            </a:r>
            <a:r>
              <a:rPr lang="nl-NL" sz="2800" dirty="0" smtClean="0">
                <a:latin typeface="Lucida Calligraphy" panose="03010101010101010101" pitchFamily="66" charset="0"/>
              </a:rPr>
              <a:t> </a:t>
            </a:r>
            <a:r>
              <a:rPr lang="nl-NL" sz="2800" dirty="0" err="1" smtClean="0">
                <a:latin typeface="Lucida Calligraphy" panose="03010101010101010101" pitchFamily="66" charset="0"/>
              </a:rPr>
              <a:t>about</a:t>
            </a:r>
            <a:r>
              <a:rPr lang="nl-NL" sz="2800" dirty="0" smtClean="0">
                <a:latin typeface="Lucida Calligraphy" panose="03010101010101010101" pitchFamily="66" charset="0"/>
              </a:rPr>
              <a:t> </a:t>
            </a:r>
            <a:r>
              <a:rPr lang="nl-NL" sz="2800" dirty="0" err="1" smtClean="0">
                <a:latin typeface="Lucida Calligraphy" panose="03010101010101010101" pitchFamily="66" charset="0"/>
              </a:rPr>
              <a:t>text</a:t>
            </a:r>
            <a:r>
              <a:rPr lang="nl-NL" sz="2800" dirty="0" smtClean="0">
                <a:latin typeface="Lucida Calligraphy" panose="03010101010101010101" pitchFamily="66" charset="0"/>
              </a:rPr>
              <a:t> 3</a:t>
            </a:r>
            <a:endParaRPr lang="nl-NL" sz="28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0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Lucida Calligraphy" panose="03010101010101010101" pitchFamily="66" charset="0"/>
              </a:rPr>
              <a:t/>
            </a:r>
            <a:br>
              <a:rPr lang="nl-NL" dirty="0" smtClean="0">
                <a:latin typeface="Lucida Calligraphy" panose="03010101010101010101" pitchFamily="66" charset="0"/>
              </a:rPr>
            </a:br>
            <a:r>
              <a:rPr lang="nl-NL" sz="4900" dirty="0" err="1" smtClean="0">
                <a:latin typeface="Lucida Calligraphy" panose="03010101010101010101" pitchFamily="66" charset="0"/>
              </a:rPr>
              <a:t>Optional</a:t>
            </a:r>
            <a:r>
              <a:rPr lang="nl-NL" sz="4900" dirty="0" smtClean="0">
                <a:latin typeface="Lucida Calligraphy" panose="03010101010101010101" pitchFamily="66" charset="0"/>
              </a:rPr>
              <a:t> </a:t>
            </a:r>
            <a:r>
              <a:rPr lang="nl-NL" sz="4900" dirty="0" err="1" smtClean="0">
                <a:latin typeface="Lucida Calligraphy" panose="03010101010101010101" pitchFamily="66" charset="0"/>
              </a:rPr>
              <a:t>questions</a:t>
            </a:r>
            <a:r>
              <a:rPr lang="nl-NL" sz="4900" dirty="0" smtClean="0">
                <a:latin typeface="Lucida Calligraphy" panose="03010101010101010101" pitchFamily="66" charset="0"/>
              </a:rPr>
              <a:t> </a:t>
            </a:r>
            <a:r>
              <a:rPr lang="nl-NL" sz="4900" dirty="0" err="1" smtClean="0">
                <a:latin typeface="Lucida Calligraphy" panose="03010101010101010101" pitchFamily="66" charset="0"/>
              </a:rPr>
              <a:t>exercise</a:t>
            </a:r>
            <a:r>
              <a:rPr lang="nl-NL" sz="4900" dirty="0" smtClean="0">
                <a:latin typeface="Lucida Calligraphy" panose="03010101010101010101" pitchFamily="66" charset="0"/>
              </a:rPr>
              <a:t> 2</a:t>
            </a:r>
            <a:endParaRPr lang="nl-NL" sz="4900" dirty="0">
              <a:latin typeface="Lucida Calligraphy" panose="03010101010101010101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US" dirty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Lucida Calligraphy" panose="03010101010101010101" pitchFamily="66" charset="0"/>
              </a:rPr>
              <a:t>*How </a:t>
            </a:r>
            <a:r>
              <a:rPr lang="en-US" sz="2400" dirty="0">
                <a:latin typeface="Lucida Calligraphy" panose="03010101010101010101" pitchFamily="66" charset="0"/>
              </a:rPr>
              <a:t>do we feel about </a:t>
            </a:r>
            <a:r>
              <a:rPr lang="en-US" sz="2400" dirty="0" smtClean="0">
                <a:latin typeface="Lucida Calligraphy" panose="03010101010101010101" pitchFamily="66" charset="0"/>
              </a:rPr>
              <a:t>beauty standards </a:t>
            </a:r>
            <a:r>
              <a:rPr lang="en-US" sz="2400" dirty="0">
                <a:latin typeface="Lucida Calligraphy" panose="03010101010101010101" pitchFamily="66" charset="0"/>
              </a:rPr>
              <a:t>nowadays? </a:t>
            </a:r>
            <a:endParaRPr lang="en-US" sz="2400" dirty="0" smtClean="0">
              <a:latin typeface="Lucida Calligraphy" panose="03010101010101010101" pitchFamily="66" charset="0"/>
            </a:endParaRPr>
          </a:p>
          <a:p>
            <a:pPr algn="ctr">
              <a:buFont typeface="Arial" charset="0"/>
              <a:buChar char="•"/>
            </a:pPr>
            <a:endParaRPr lang="en-US" sz="2400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Lucida Calligraphy" panose="03010101010101010101" pitchFamily="66" charset="0"/>
              </a:rPr>
              <a:t>*</a:t>
            </a:r>
            <a:r>
              <a:rPr lang="en-US" sz="2400" dirty="0" smtClean="0">
                <a:latin typeface="Lucida Calligraphy" panose="03010101010101010101" pitchFamily="66" charset="0"/>
              </a:rPr>
              <a:t>Are they similar to the medieval beauty standards? </a:t>
            </a:r>
          </a:p>
          <a:p>
            <a:pPr algn="ctr">
              <a:buFont typeface="Arial" charset="0"/>
              <a:buChar char="•"/>
            </a:pPr>
            <a:endParaRPr lang="en-US" sz="2400" dirty="0">
              <a:latin typeface="Lucida Calligraphy" panose="03010101010101010101" pitchFamily="66" charset="0"/>
            </a:endParaRPr>
          </a:p>
          <a:p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>
                <a:solidFill>
                  <a:schemeClr val="tx1"/>
                </a:solidFill>
              </a:rPr>
              <a:pPr/>
              <a:t>6</a:t>
            </a:fld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5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00199"/>
          </a:xfrm>
        </p:spPr>
        <p:txBody>
          <a:bodyPr/>
          <a:lstStyle/>
          <a:p>
            <a:r>
              <a:rPr lang="en-GB" dirty="0" smtClean="0">
                <a:latin typeface="Lucida Calligraphy" panose="03010101010101010101" pitchFamily="66" charset="0"/>
              </a:rPr>
              <a:t>Exercise 3</a:t>
            </a:r>
            <a:br>
              <a:rPr lang="en-GB" dirty="0" smtClean="0">
                <a:latin typeface="Lucida Calligraphy" panose="03010101010101010101" pitchFamily="66" charset="0"/>
              </a:rPr>
            </a:br>
            <a:r>
              <a:rPr lang="en-GB" sz="2800" dirty="0" smtClean="0">
                <a:latin typeface="Lucida Calligraphy" panose="03010101010101010101" pitchFamily="66" charset="0"/>
              </a:rPr>
              <a:t>Question about text 4</a:t>
            </a:r>
            <a:endParaRPr lang="en-GB" dirty="0">
              <a:latin typeface="Lucida Calligraphy" panose="03010101010101010101" pitchFamily="66" charset="0"/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848872" cy="4536504"/>
          </a:xfrm>
        </p:spPr>
        <p:txBody>
          <a:bodyPr/>
          <a:lstStyle/>
          <a:p>
            <a:endParaRPr lang="nl-NL" sz="2400" dirty="0" smtClean="0">
              <a:solidFill>
                <a:schemeClr val="tx1"/>
              </a:solidFill>
              <a:latin typeface="Lucida Calligraphy" panose="03010101010101010101" pitchFamily="66" charset="0"/>
            </a:endParaRPr>
          </a:p>
          <a:p>
            <a:endParaRPr lang="nl-NL" sz="2400" dirty="0" smtClean="0">
              <a:solidFill>
                <a:schemeClr val="tx1"/>
              </a:solidFill>
              <a:latin typeface="Lucida Calligraphy" panose="03010101010101010101" pitchFamily="66" charset="0"/>
            </a:endParaRPr>
          </a:p>
          <a:p>
            <a:endParaRPr lang="nl-NL" sz="2400" dirty="0">
              <a:solidFill>
                <a:schemeClr val="tx1"/>
              </a:solidFill>
              <a:latin typeface="Lucida Calligraphy" panose="03010101010101010101" pitchFamily="66" charset="0"/>
            </a:endParaRPr>
          </a:p>
          <a:p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What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 </a:t>
            </a:r>
            <a:r>
              <a:rPr lang="nl-NL" sz="2400" dirty="0">
                <a:solidFill>
                  <a:schemeClr val="tx1"/>
                </a:solidFill>
                <a:latin typeface="Lucida Calligraphy" panose="03010101010101010101" pitchFamily="66" charset="0"/>
              </a:rPr>
              <a:t>are the options the </a:t>
            </a:r>
            <a:r>
              <a:rPr lang="nl-NL" sz="2400" dirty="0" err="1">
                <a:solidFill>
                  <a:schemeClr val="tx1"/>
                </a:solidFill>
                <a:latin typeface="Lucida Calligraphy" panose="03010101010101010101" pitchFamily="66" charset="0"/>
              </a:rPr>
              <a:t>knight</a:t>
            </a:r>
            <a:r>
              <a:rPr lang="nl-NL" sz="2400" dirty="0">
                <a:solidFill>
                  <a:schemeClr val="tx1"/>
                </a:solidFill>
                <a:latin typeface="Lucida Calligraphy" panose="03010101010101010101" pitchFamily="66" charset="0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Lucida Calligraphy" panose="03010101010101010101" pitchFamily="66" charset="0"/>
              </a:rPr>
              <a:t>can</a:t>
            </a:r>
            <a:r>
              <a:rPr lang="nl-NL" sz="2400" dirty="0">
                <a:solidFill>
                  <a:schemeClr val="tx1"/>
                </a:solidFill>
                <a:latin typeface="Lucida Calligraphy" panose="03010101010101010101" pitchFamily="66" charset="0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Lucida Calligraphy" panose="03010101010101010101" pitchFamily="66" charset="0"/>
              </a:rPr>
              <a:t>choose</a:t>
            </a:r>
            <a:r>
              <a:rPr lang="nl-NL" sz="2400" dirty="0">
                <a:solidFill>
                  <a:schemeClr val="tx1"/>
                </a:solidFill>
                <a:latin typeface="Lucida Calligraphy" panose="03010101010101010101" pitchFamily="66" charset="0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Lucida Calligraphy" panose="03010101010101010101" pitchFamily="66" charset="0"/>
              </a:rPr>
              <a:t>from</a:t>
            </a:r>
            <a:r>
              <a:rPr lang="nl-NL" sz="2400" dirty="0">
                <a:solidFill>
                  <a:schemeClr val="tx1"/>
                </a:solidFill>
                <a:latin typeface="Lucida Calligraphy" panose="03010101010101010101" pitchFamily="66" charset="0"/>
              </a:rPr>
              <a:t>? </a:t>
            </a:r>
            <a:endParaRPr lang="nl-NL" sz="2400" dirty="0" smtClean="0">
              <a:solidFill>
                <a:schemeClr val="tx1"/>
              </a:solidFill>
              <a:latin typeface="Lucida Calligraphy" panose="03010101010101010101" pitchFamily="66" charset="0"/>
            </a:endParaRPr>
          </a:p>
          <a:p>
            <a:endParaRPr lang="nl-NL" sz="2400" dirty="0" smtClean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>
                <a:solidFill>
                  <a:schemeClr val="tx1"/>
                </a:solidFill>
              </a:rPr>
              <a:pPr/>
              <a:t>7</a:t>
            </a:fld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2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Lucida Calligraphy" panose="03010101010101010101" pitchFamily="66" charset="0"/>
              </a:rPr>
              <a:t/>
            </a:r>
            <a:br>
              <a:rPr lang="nl-NL" dirty="0">
                <a:latin typeface="Lucida Calligraphy" panose="03010101010101010101" pitchFamily="66" charset="0"/>
              </a:rPr>
            </a:br>
            <a:r>
              <a:rPr lang="nl-NL" dirty="0" err="1" smtClean="0">
                <a:latin typeface="Lucida Calligraphy" panose="03010101010101010101" pitchFamily="66" charset="0"/>
              </a:rPr>
              <a:t>Discussion</a:t>
            </a:r>
            <a:r>
              <a:rPr lang="nl-NL" dirty="0" smtClean="0">
                <a:latin typeface="Lucida Calligraphy" panose="03010101010101010101" pitchFamily="66" charset="0"/>
              </a:rPr>
              <a:t> in </a:t>
            </a:r>
            <a:r>
              <a:rPr lang="nl-NL" dirty="0" err="1" smtClean="0">
                <a:latin typeface="Lucida Calligraphy" panose="03010101010101010101" pitchFamily="66" charset="0"/>
              </a:rPr>
              <a:t>groups</a:t>
            </a:r>
            <a:r>
              <a:rPr lang="nl-NL" dirty="0" smtClean="0">
                <a:latin typeface="Lucida Calligraphy" panose="03010101010101010101" pitchFamily="66" charset="0"/>
              </a:rPr>
              <a:t> </a:t>
            </a:r>
            <a:endParaRPr lang="nl-NL" dirty="0">
              <a:latin typeface="Lucida Calligraphy" panose="03010101010101010101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endParaRPr lang="en-US" sz="2400" dirty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Lucida Calligraphy" panose="03010101010101010101" pitchFamily="66" charset="0"/>
              </a:rPr>
              <a:t>What </a:t>
            </a:r>
            <a:r>
              <a:rPr lang="en-US" sz="2400" dirty="0">
                <a:latin typeface="Lucida Calligraphy" panose="03010101010101010101" pitchFamily="66" charset="0"/>
              </a:rPr>
              <a:t>would be the best choice according to you?</a:t>
            </a:r>
          </a:p>
          <a:p>
            <a:pPr marL="0" indent="0" algn="ctr">
              <a:buNone/>
            </a:pPr>
            <a:endParaRPr lang="en-US" sz="2400" dirty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Lucida Calligraphy" panose="03010101010101010101" pitchFamily="66" charset="0"/>
              </a:rPr>
              <a:t>What </a:t>
            </a:r>
            <a:r>
              <a:rPr lang="en-US" sz="2400" dirty="0">
                <a:latin typeface="Lucida Calligraphy" panose="03010101010101010101" pitchFamily="66" charset="0"/>
              </a:rPr>
              <a:t>do you think the knight  will choose? </a:t>
            </a:r>
          </a:p>
          <a:p>
            <a:pPr algn="ctr"/>
            <a:endParaRPr lang="en-US" sz="2400" dirty="0">
              <a:latin typeface="Lucida Calligraphy" panose="03010101010101010101" pitchFamily="66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>
                <a:solidFill>
                  <a:schemeClr val="tx1"/>
                </a:solidFill>
              </a:rPr>
              <a:pPr/>
              <a:t>8</a:t>
            </a:fld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3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59"/>
          </a:xfrm>
        </p:spPr>
        <p:txBody>
          <a:bodyPr/>
          <a:lstStyle/>
          <a:p>
            <a:r>
              <a:rPr lang="nl-NL" dirty="0" err="1" smtClean="0">
                <a:latin typeface="Lucida Calligraphy" panose="03010101010101010101" pitchFamily="66" charset="0"/>
              </a:rPr>
              <a:t>Answers</a:t>
            </a:r>
            <a:r>
              <a:rPr lang="nl-NL" dirty="0" smtClean="0">
                <a:latin typeface="Lucida Calligraphy" panose="03010101010101010101" pitchFamily="66" charset="0"/>
              </a:rPr>
              <a:t/>
            </a:r>
            <a:br>
              <a:rPr lang="nl-NL" dirty="0" smtClean="0">
                <a:latin typeface="Lucida Calligraphy" panose="03010101010101010101" pitchFamily="66" charset="0"/>
              </a:rPr>
            </a:br>
            <a:r>
              <a:rPr lang="nl-NL" sz="2800" dirty="0" err="1" smtClean="0">
                <a:latin typeface="Lucida Calligraphy" panose="03010101010101010101" pitchFamily="66" charset="0"/>
              </a:rPr>
              <a:t>According</a:t>
            </a:r>
            <a:r>
              <a:rPr lang="nl-NL" sz="2800" dirty="0" smtClean="0">
                <a:latin typeface="Lucida Calligraphy" panose="03010101010101010101" pitchFamily="66" charset="0"/>
              </a:rPr>
              <a:t> to </a:t>
            </a:r>
            <a:r>
              <a:rPr lang="nl-NL" sz="2800" dirty="0" err="1" smtClean="0">
                <a:latin typeface="Lucida Calligraphy" panose="03010101010101010101" pitchFamily="66" charset="0"/>
              </a:rPr>
              <a:t>text</a:t>
            </a:r>
            <a:r>
              <a:rPr lang="nl-NL" sz="2800" dirty="0" smtClean="0">
                <a:latin typeface="Lucida Calligraphy" panose="03010101010101010101" pitchFamily="66" charset="0"/>
              </a:rPr>
              <a:t> 5</a:t>
            </a:r>
            <a:endParaRPr lang="nl-NL" dirty="0">
              <a:latin typeface="Lucida Calligraphy" panose="03010101010101010101" pitchFamily="66" charset="0"/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848872" cy="4176464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According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to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 the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text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,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women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 most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desire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to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 have the complete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mastery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 over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their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own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and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their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husbands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lives</a:t>
            </a:r>
            <a:endParaRPr lang="nl-NL" sz="2400" dirty="0" smtClean="0">
              <a:solidFill>
                <a:schemeClr val="tx1"/>
              </a:solidFill>
              <a:latin typeface="Lucida Calligraphy" panose="03010101010101010101" pitchFamily="66" charset="0"/>
            </a:endParaRPr>
          </a:p>
          <a:p>
            <a:endParaRPr lang="nl-NL" sz="2400" dirty="0" smtClean="0">
              <a:solidFill>
                <a:schemeClr val="tx1"/>
              </a:solidFill>
              <a:latin typeface="Lucida Calligraphy" panose="03010101010101010101" pitchFamily="66" charset="0"/>
            </a:endParaRPr>
          </a:p>
          <a:p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The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knight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 does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not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choose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, but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gives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 his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wife</a:t>
            </a:r>
            <a:r>
              <a:rPr lang="nl-NL" sz="24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 the </a:t>
            </a:r>
            <a:r>
              <a:rPr lang="nl-NL" sz="2400" dirty="0" err="1" smtClean="0">
                <a:solidFill>
                  <a:schemeClr val="tx1"/>
                </a:solidFill>
                <a:latin typeface="Lucida Calligraphy" panose="03010101010101010101" pitchFamily="66" charset="0"/>
              </a:rPr>
              <a:t>mastery</a:t>
            </a:r>
            <a:endParaRPr lang="nl-NL" sz="2400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A0E1-0D90-4A5D-B50E-FE3F096F65B2}" type="slidenum">
              <a:rPr lang="nl-NL" smtClean="0">
                <a:solidFill>
                  <a:schemeClr val="tx1"/>
                </a:solidFill>
              </a:rPr>
              <a:pPr/>
              <a:t>9</a:t>
            </a:fld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219</Words>
  <Application>Microsoft Office PowerPoint</Application>
  <PresentationFormat>Diavoorstelling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What is it that women truly want? </vt:lpstr>
      <vt:lpstr>Dia 2</vt:lpstr>
      <vt:lpstr>Exercise 1 Question about text 1</vt:lpstr>
      <vt:lpstr>Boys vs. Girls Question about text 2</vt:lpstr>
      <vt:lpstr>Exercise 2</vt:lpstr>
      <vt:lpstr> Optional questions exercise 2</vt:lpstr>
      <vt:lpstr>Exercise 3 Question about text 4</vt:lpstr>
      <vt:lpstr> Discussion in groups </vt:lpstr>
      <vt:lpstr>Answers According to text 5</vt:lpstr>
      <vt:lpstr> If you were a teacher </vt:lpstr>
      <vt:lpstr>Dia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Canterbury tales</dc:title>
  <dc:creator>Joyce</dc:creator>
  <cp:lastModifiedBy>Hanneke</cp:lastModifiedBy>
  <cp:revision>32</cp:revision>
  <dcterms:created xsi:type="dcterms:W3CDTF">2014-04-09T18:57:51Z</dcterms:created>
  <dcterms:modified xsi:type="dcterms:W3CDTF">2014-05-09T07:48:10Z</dcterms:modified>
</cp:coreProperties>
</file>